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72" r:id="rId3"/>
    <p:sldId id="288" r:id="rId4"/>
    <p:sldId id="313" r:id="rId5"/>
    <p:sldId id="314" r:id="rId6"/>
    <p:sldId id="308" r:id="rId7"/>
    <p:sldId id="289" r:id="rId8"/>
    <p:sldId id="317" r:id="rId9"/>
    <p:sldId id="291" r:id="rId10"/>
    <p:sldId id="321" r:id="rId11"/>
    <p:sldId id="294" r:id="rId12"/>
    <p:sldId id="303" r:id="rId13"/>
    <p:sldId id="318" r:id="rId14"/>
    <p:sldId id="319" r:id="rId15"/>
    <p:sldId id="306" r:id="rId16"/>
    <p:sldId id="320" r:id="rId17"/>
    <p:sldId id="315" r:id="rId18"/>
    <p:sldId id="323" r:id="rId19"/>
    <p:sldId id="312" r:id="rId20"/>
    <p:sldId id="325" r:id="rId21"/>
    <p:sldId id="324"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B3B5A7"/>
    <a:srgbClr val="CDCFC4"/>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22" autoAdjust="0"/>
  </p:normalViewPr>
  <p:slideViewPr>
    <p:cSldViewPr snapToGrid="0" showGuides="1">
      <p:cViewPr varScale="1">
        <p:scale>
          <a:sx n="103" d="100"/>
          <a:sy n="103" d="100"/>
        </p:scale>
        <p:origin x="15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CD72A38B-F9FA-4036-A084-652409E98F08}" type="datetimeFigureOut">
              <a:rPr lang="da-DK" smtClean="0"/>
              <a:t>19-09-2018</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Helle Ploug Hansen er sygeplejerske og antropolog og arbejdet</a:t>
            </a:r>
            <a:r>
              <a:rPr lang="da-DK" baseline="0" dirty="0" smtClean="0"/>
              <a:t> med forskningsprojekt ”Kvinder, kræft og rehabilitering” Bog Kvindestemmer, Liv og Kræft </a:t>
            </a:r>
            <a:r>
              <a:rPr lang="da-DK" dirty="0" smtClean="0"/>
              <a:t>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09184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Sygdom,</a:t>
            </a:r>
            <a:r>
              <a:rPr lang="da-DK" baseline="0" dirty="0" smtClean="0"/>
              <a:t> bivirkninger af behandlinger kan medføre seksuelle problemer. Nogen gange kan det være svært at genoptage sexlivet/intime liv efter et længere behandlingsforløb. </a:t>
            </a:r>
          </a:p>
          <a:p>
            <a:r>
              <a:rPr lang="da-DK" baseline="0" dirty="0" smtClean="0"/>
              <a:t>Der kan opstå frustrationer hos begge parter, misforståelser og skyldfølelse og dårlig samvittighed specielt hos den der har problemet. </a:t>
            </a:r>
            <a:endParaRPr lang="da-DK" baseline="0" dirty="0" smtClean="0"/>
          </a:p>
          <a:p>
            <a:r>
              <a:rPr lang="da-DK" dirty="0" smtClean="0"/>
              <a:t>Begge parter kan være tilbageholdende </a:t>
            </a:r>
            <a:r>
              <a:rPr lang="da-DK" dirty="0" smtClean="0"/>
              <a:t>med dagligdags </a:t>
            </a:r>
            <a:r>
              <a:rPr lang="da-DK" dirty="0" smtClean="0"/>
              <a:t>kærtegn og </a:t>
            </a:r>
            <a:r>
              <a:rPr lang="da-DK" dirty="0" smtClean="0"/>
              <a:t>kys af frygt</a:t>
            </a:r>
            <a:r>
              <a:rPr lang="da-DK" baseline="0" dirty="0" smtClean="0"/>
              <a:t> for det tolkes </a:t>
            </a:r>
            <a:r>
              <a:rPr lang="da-DK" baseline="0" dirty="0" smtClean="0"/>
              <a:t>som om der lægges op til sex – hvilket er besværligt og sårende at blive konfronteret med ikke fungerer længere</a:t>
            </a:r>
            <a:r>
              <a:rPr lang="da-DK" baseline="0" dirty="0" smtClean="0"/>
              <a:t>. </a:t>
            </a:r>
          </a:p>
          <a:p>
            <a:r>
              <a:rPr lang="da-DK" baseline="0" dirty="0" smtClean="0"/>
              <a:t>Der opstår manglende intimitet og dårlig </a:t>
            </a:r>
            <a:r>
              <a:rPr lang="da-DK" baseline="0" dirty="0" smtClean="0"/>
              <a:t>stemning og afstand i </a:t>
            </a:r>
            <a:r>
              <a:rPr lang="da-DK" baseline="0" dirty="0" smtClean="0"/>
              <a:t>parforholdet.</a:t>
            </a:r>
          </a:p>
          <a:p>
            <a:r>
              <a:rPr lang="da-DK" baseline="0" dirty="0" smtClean="0"/>
              <a:t>Hvis der er afstand og manglende intimitet er det vanskeligt at tale sammen og der opstår kommunikationsproblemer i parforholdet.</a:t>
            </a:r>
          </a:p>
          <a:p>
            <a:r>
              <a:rPr lang="da-DK" baseline="0" dirty="0" smtClean="0"/>
              <a:t>Udvikle sig til parforholdsproblemer og mistrivsel i parforholdet.</a:t>
            </a:r>
          </a:p>
          <a:p>
            <a:r>
              <a:rPr lang="da-DK" baseline="0" dirty="0" smtClean="0"/>
              <a:t>Livskvaliteten bliver dårlig og det er vanskeligt at mestre ændrede livssituation.</a:t>
            </a:r>
          </a:p>
          <a:p>
            <a:r>
              <a:rPr lang="da-DK" baseline="0" dirty="0" smtClean="0"/>
              <a:t>Derfor handler det om, at få taget fat på at hjælpe med evt. seksuelle problemer inden cirklen udvikler sig.</a:t>
            </a:r>
            <a:endParaRPr lang="da-DK" baseline="0" dirty="0" smtClean="0"/>
          </a:p>
        </p:txBody>
      </p:sp>
      <p:sp>
        <p:nvSpPr>
          <p:cNvPr id="4" name="Pladsholder til slide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28349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Hjælpe parret til at snakke med hinanden og støtte dem</a:t>
            </a:r>
            <a:r>
              <a:rPr lang="da-DK" baseline="0" dirty="0" smtClean="0"/>
              <a:t> i at få taget hul på problemerne</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212141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 nogle par kan det være vanskeligt at tage hul på sexlivet efter måske en længere pause pga. behandling og </a:t>
            </a:r>
            <a:r>
              <a:rPr lang="da-DK" dirty="0" smtClean="0"/>
              <a:t>bivirkninger, og der må iværksættes forskellige</a:t>
            </a:r>
            <a:r>
              <a:rPr lang="da-DK" baseline="0" dirty="0" smtClean="0"/>
              <a:t> tiltag for at lyst til sex og intimitet i parforholdet styrkes. Partner kan være usikker på hvordan man skal </a:t>
            </a:r>
            <a:r>
              <a:rPr lang="da-DK" baseline="0" dirty="0" err="1" smtClean="0"/>
              <a:t>aggerer</a:t>
            </a:r>
            <a:r>
              <a:rPr lang="da-DK" baseline="0" dirty="0" smtClean="0"/>
              <a:t> i forhold til kvinden.</a:t>
            </a:r>
          </a:p>
          <a:p>
            <a:r>
              <a:rPr lang="da-DK" baseline="0" dirty="0" smtClean="0"/>
              <a:t>Godt at have fælles aktiviteter men også godt at mærke savnet af den anden.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162088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Hudens følsomhed kan have forandret sig og der kan måske</a:t>
            </a:r>
            <a:r>
              <a:rPr lang="da-DK" baseline="0" dirty="0" smtClean="0"/>
              <a:t> være smerter nogen steder efter behandlinger</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290375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5575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Mange har glæde af at bruge glidecreme </a:t>
            </a:r>
            <a:r>
              <a:rPr lang="da-DK" dirty="0" smtClean="0"/>
              <a:t>i forbindelse </a:t>
            </a:r>
            <a:r>
              <a:rPr lang="da-DK" dirty="0" smtClean="0"/>
              <a:t>med samleje. Glidecreme kan være vand-, olie- eller silikonebaseret og fås på apoteket, på nettet eller i forretninger, der forhandler seksuelle hjælpemidler.</a:t>
            </a:r>
          </a:p>
          <a:p>
            <a:r>
              <a:rPr lang="da-DK" dirty="0" smtClean="0"/>
              <a:t>Oliebaseret glidecreme kan i nogle tilfælde øge risikoen for at få svamp i skeden. Hvis du bruger kondom, skal du bruge vand- eller silikonebaseret glidecreme, da olie kan opløse kondomer</a:t>
            </a:r>
          </a:p>
          <a:p>
            <a:r>
              <a:rPr lang="da-DK" dirty="0" smtClean="0"/>
              <a:t>Hormonfrie præparater – stikpiller, </a:t>
            </a:r>
            <a:r>
              <a:rPr lang="da-DK" dirty="0" err="1" smtClean="0"/>
              <a:t>Repadina</a:t>
            </a:r>
            <a:endParaRPr lang="da-DK" dirty="0" smtClean="0"/>
          </a:p>
          <a:p>
            <a:r>
              <a:rPr lang="da-DK" dirty="0" smtClean="0"/>
              <a:t>Vibrator til </a:t>
            </a:r>
            <a:r>
              <a:rPr lang="da-DK" dirty="0" err="1" smtClean="0"/>
              <a:t>stimualtion</a:t>
            </a:r>
            <a:r>
              <a:rPr lang="da-DK" dirty="0" smtClean="0"/>
              <a:t> til orgasme</a:t>
            </a:r>
          </a:p>
          <a:p>
            <a:r>
              <a:rPr lang="da-DK" dirty="0" smtClean="0"/>
              <a:t>Painbuffer hvis ubehag/smerter</a:t>
            </a:r>
            <a:r>
              <a:rPr lang="da-DK" baseline="0" dirty="0" smtClean="0"/>
              <a:t> ved dybe stød under samlejet</a:t>
            </a:r>
          </a:p>
          <a:p>
            <a:r>
              <a:rPr lang="da-DK" baseline="0" dirty="0" err="1" smtClean="0"/>
              <a:t>Lidocain</a:t>
            </a:r>
            <a:r>
              <a:rPr lang="da-DK" baseline="0" dirty="0" smtClean="0"/>
              <a:t> creme lindrer smerter</a:t>
            </a:r>
            <a:endParaRPr lang="da-DK"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420790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r>
              <a:rPr lang="da-DK" dirty="0" smtClean="0"/>
              <a:t>Man</a:t>
            </a:r>
            <a:r>
              <a:rPr lang="da-DK" baseline="0" dirty="0" smtClean="0"/>
              <a:t> kan spørge: skal alle kunne samtale og behandle seksuelle problemstillinger?</a:t>
            </a:r>
            <a:endParaRPr lang="da-DK" baseline="0" dirty="0" smtClean="0"/>
          </a:p>
          <a:p>
            <a:pPr eaLnBrk="1" hangingPunct="1">
              <a:spcBef>
                <a:spcPct val="0"/>
              </a:spcBef>
            </a:pPr>
            <a:r>
              <a:rPr lang="da-DK" dirty="0" smtClean="0"/>
              <a:t>Model man kan lade sig inspirere af, når man skal finde ud af hvilke kompetencer skal man have for at hjælpe</a:t>
            </a:r>
            <a:r>
              <a:rPr lang="da-DK" baseline="0" dirty="0" smtClean="0"/>
              <a:t> en person/par med senfølger efter brystkræft</a:t>
            </a:r>
            <a:r>
              <a:rPr lang="da-DK" dirty="0" smtClean="0"/>
              <a:t> </a:t>
            </a:r>
          </a:p>
          <a:p>
            <a:pPr eaLnBrk="1" hangingPunct="1">
              <a:spcBef>
                <a:spcPct val="0"/>
              </a:spcBef>
            </a:pPr>
            <a:r>
              <a:rPr lang="da-DK" dirty="0" smtClean="0"/>
              <a:t>P: </a:t>
            </a:r>
            <a:r>
              <a:rPr lang="da-DK" dirty="0" smtClean="0"/>
              <a:t>forudsætning</a:t>
            </a:r>
            <a:r>
              <a:rPr lang="da-DK" baseline="0" dirty="0" smtClean="0"/>
              <a:t> at </a:t>
            </a:r>
            <a:r>
              <a:rPr lang="da-DK" dirty="0" smtClean="0"/>
              <a:t>udvise </a:t>
            </a:r>
            <a:r>
              <a:rPr lang="da-DK" dirty="0" smtClean="0"/>
              <a:t>at man er åben for at tale om seksualitet</a:t>
            </a:r>
            <a:r>
              <a:rPr lang="da-DK" baseline="0" dirty="0" smtClean="0"/>
              <a:t> og seksuelle problemstillinger. Vise det ved skriftlige materialer, indgå i undervisning, indgå som en naturlig del af en samtale. Tage initiativ til at tale om seksuelle emner og på den måde finde ud af om der er seksuelle problemer.</a:t>
            </a:r>
          </a:p>
          <a:p>
            <a:pPr eaLnBrk="1" hangingPunct="1">
              <a:spcBef>
                <a:spcPct val="0"/>
              </a:spcBef>
            </a:pPr>
            <a:r>
              <a:rPr lang="da-DK" dirty="0" smtClean="0"/>
              <a:t>LI</a:t>
            </a:r>
            <a:r>
              <a:rPr lang="da-DK" dirty="0" smtClean="0"/>
              <a:t>: generel viden</a:t>
            </a:r>
            <a:r>
              <a:rPr lang="da-DK" baseline="0" dirty="0" smtClean="0"/>
              <a:t> om seksuelle problemstillinger der knytter sig til fx brystkræft, behandlingen og de bivirkninger den medfører og hvilke seksuelle problemstillinger, der kan opstå. Vide noget om hvordan man kan afhjælpe problemet. God til at lytte og have medmenneskelig forståelse.</a:t>
            </a:r>
          </a:p>
          <a:p>
            <a:pPr eaLnBrk="1" hangingPunct="1">
              <a:spcBef>
                <a:spcPct val="0"/>
              </a:spcBef>
            </a:pPr>
            <a:r>
              <a:rPr lang="da-DK" baseline="0" dirty="0" smtClean="0"/>
              <a:t>SS: sexologisk rådgivning: dybdegående viden om seksualitet og seksuelle problemstillinger, og tilrettelægge samtale- og behandlingsforløb. Kan omhandle samtaler hvor fokus kan være parforholdsproblemer, psykologiske problemer, bodyimage, hvordan kan sexlivet tilrettelægges, hvis det ikke kan blive som før, hvordan kan lyst til sex blive øget, forskellige øvelser, samlejestillinger, medicinsk behandling. </a:t>
            </a:r>
            <a:endParaRPr lang="da-DK" dirty="0" smtClean="0"/>
          </a:p>
          <a:p>
            <a:pPr eaLnBrk="1" hangingPunct="1">
              <a:spcBef>
                <a:spcPct val="0"/>
              </a:spcBef>
            </a:pPr>
            <a:r>
              <a:rPr lang="da-DK" dirty="0" smtClean="0"/>
              <a:t>IT: psykoterapi ved dybere personlighedsproblematikker</a:t>
            </a:r>
          </a:p>
          <a:p>
            <a:pPr eaLnBrk="1" hangingPunct="1">
              <a:spcBef>
                <a:spcPct val="0"/>
              </a:spcBef>
            </a:pPr>
            <a:endParaRPr lang="da-DK" dirty="0" smtClean="0"/>
          </a:p>
        </p:txBody>
      </p:sp>
      <p:sp>
        <p:nvSpPr>
          <p:cNvPr id="4" name="Pladsholder til slide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12054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Begynde samtale med: </a:t>
            </a:r>
            <a:r>
              <a:rPr lang="da-DK" baseline="0" dirty="0" smtClean="0"/>
              <a:t>behandlingsforløb, hverdagsliv, arbejdsliv, parforhold – </a:t>
            </a:r>
          </a:p>
          <a:p>
            <a:r>
              <a:rPr lang="da-DK" baseline="0" dirty="0" smtClean="0"/>
              <a:t>vanskelige </a:t>
            </a:r>
            <a:r>
              <a:rPr lang="da-DK" baseline="0" dirty="0" smtClean="0"/>
              <a:t>emner som omhandler denne person/par og som man måske aftaler der tales mere om næste gang. </a:t>
            </a:r>
            <a:endParaRPr lang="da-DK" baseline="0" dirty="0" smtClean="0"/>
          </a:p>
          <a:p>
            <a:r>
              <a:rPr lang="da-DK" dirty="0" smtClean="0"/>
              <a:t>Opmærksom på roller, specielt hvis man som hjælper selv har været alvorlig syg, passe på sig selv  – egne</a:t>
            </a:r>
            <a:r>
              <a:rPr lang="da-DK" baseline="0" dirty="0" smtClean="0"/>
              <a:t> erfaringer fra </a:t>
            </a:r>
            <a:r>
              <a:rPr lang="da-DK" baseline="0" dirty="0" err="1" smtClean="0"/>
              <a:t>behandlingsforløbe</a:t>
            </a:r>
            <a:r>
              <a:rPr lang="da-DK" baseline="0" dirty="0" smtClean="0"/>
              <a:t> skal bringes i spil. Uklarhed </a:t>
            </a:r>
            <a:r>
              <a:rPr lang="da-DK" dirty="0" smtClean="0"/>
              <a:t>hvem er hjælper og hvem skal have hjælp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76423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At tale om seksualitet og sexliv kan være svært for nogen stadig tabubelagt emne</a:t>
            </a:r>
            <a:r>
              <a:rPr lang="da-DK" dirty="0" smtClean="0"/>
              <a:t>.</a:t>
            </a:r>
          </a:p>
          <a:p>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92429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Aalborg Universitetshospital delt på to matrikler Nord – Syd</a:t>
            </a:r>
            <a:r>
              <a:rPr lang="da-DK" baseline="0" dirty="0" smtClean="0"/>
              <a:t>. SC er på Nord. Sexologisk Center åbnede i 2012, center for forskning i sexologi april 2013, masteruddannelse i sexologi september 2013</a:t>
            </a:r>
          </a:p>
          <a:p>
            <a:r>
              <a:rPr lang="da-DK" baseline="0" dirty="0" smtClean="0"/>
              <a:t>Ansat 13 med forskellige uddannelsesmæssige </a:t>
            </a:r>
            <a:r>
              <a:rPr lang="da-DK" baseline="0" dirty="0" smtClean="0"/>
              <a:t>grunduddannelser, </a:t>
            </a:r>
            <a:r>
              <a:rPr lang="da-DK" baseline="0" dirty="0" smtClean="0"/>
              <a:t>fleste har sexologisk uddannelse, sygeplejersker, læger, psykologer, </a:t>
            </a:r>
            <a:r>
              <a:rPr lang="da-DK" baseline="0" dirty="0" smtClean="0"/>
              <a:t>sekretærer</a:t>
            </a:r>
          </a:p>
          <a:p>
            <a:r>
              <a:rPr lang="da-DK" baseline="0" dirty="0" smtClean="0"/>
              <a:t>Modtager patienter med mange forskellige seksuelle problemstillinger både i forhold til nogle der er opstået i forhold til sygdom og behandlinger, men også seksuelle problemstillinger transkønnede, sexafhængighed, sexovergreb.</a:t>
            </a:r>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63501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877928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206952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417473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Undersøgelser blandt danskere der viser, at et velfungerende sexliv har stor betydning for livskvaliteten.  </a:t>
            </a:r>
          </a:p>
          <a:p>
            <a:r>
              <a:rPr lang="da-DK" baseline="0" dirty="0" smtClean="0"/>
              <a:t>Samspil mellem biologisk – psykologisk – socialt/relationelt i en kulturel kontekst</a:t>
            </a:r>
            <a:endParaRPr lang="da-DK"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248044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Seksualitet er en sammenfletning af fysiologisk krop fungerer, psykologisk følelser, identitet, måde vi føler os kvindelige på, relationelt, lever i forhold til andre mennesker, parforhold, kulturel kontekst med normer og værdier.</a:t>
            </a:r>
          </a:p>
          <a:p>
            <a:r>
              <a:rPr lang="da-DK" baseline="0" dirty="0" smtClean="0"/>
              <a:t>Når vi bliver ramt af alvorlig sygdom på kroppen som eksempelvis brystkræft så påvirker det også de andre aspekter. Det opleves som en totalbegivenhed, alle dimensioner af tilværelsen påvirkes.</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19215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Under behandlingsforløbet og efterfølgende kan der være mange</a:t>
            </a:r>
            <a:r>
              <a:rPr lang="da-DK" baseline="0" dirty="0" smtClean="0"/>
              <a:t> forskellige faktorer </a:t>
            </a:r>
            <a:r>
              <a:rPr lang="da-DK" dirty="0" smtClean="0"/>
              <a:t>der </a:t>
            </a:r>
            <a:r>
              <a:rPr lang="da-DK" dirty="0" smtClean="0"/>
              <a:t>kan påvirke </a:t>
            </a:r>
            <a:r>
              <a:rPr lang="da-DK" dirty="0" smtClean="0"/>
              <a:t>seksualiteten </a:t>
            </a:r>
            <a:r>
              <a:rPr lang="da-DK" dirty="0" smtClean="0"/>
              <a:t>og lyst og overskud til </a:t>
            </a:r>
            <a:r>
              <a:rPr lang="da-DK" dirty="0" smtClean="0"/>
              <a:t>sex. </a:t>
            </a:r>
          </a:p>
          <a:p>
            <a:r>
              <a:rPr lang="da-DK" dirty="0" smtClean="0"/>
              <a:t>Emner som senere</a:t>
            </a:r>
            <a:r>
              <a:rPr lang="da-DK" baseline="0" dirty="0" smtClean="0"/>
              <a:t> oplæg vil komme mere ind på.</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37342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Anti-hormonel behandling betyder østrogenmangel kan påvirke lysten til sex og påvirke</a:t>
            </a:r>
            <a:r>
              <a:rPr lang="da-DK" baseline="0" dirty="0" smtClean="0"/>
              <a:t> slimhinden i skeden så den bliver </a:t>
            </a:r>
            <a:r>
              <a:rPr lang="da-DK" baseline="0" dirty="0" smtClean="0"/>
              <a:t>mindre elastisk og mindre </a:t>
            </a:r>
            <a:r>
              <a:rPr lang="da-DK" baseline="0" dirty="0" smtClean="0"/>
              <a:t>fugtig. Der kan opstå smerter ved samleje.</a:t>
            </a:r>
            <a:endParaRPr lang="da-DK" baseline="0" dirty="0" smtClean="0"/>
          </a:p>
          <a:p>
            <a:r>
              <a:rPr lang="da-DK" baseline="0" dirty="0" smtClean="0"/>
              <a:t>Orgasme </a:t>
            </a:r>
            <a:r>
              <a:rPr lang="da-DK" baseline="0" dirty="0" smtClean="0"/>
              <a:t>kan være svær at opnå </a:t>
            </a:r>
            <a:r>
              <a:rPr lang="da-DK" baseline="0" dirty="0" err="1" smtClean="0"/>
              <a:t>pga</a:t>
            </a:r>
            <a:r>
              <a:rPr lang="da-DK" baseline="0" dirty="0" smtClean="0"/>
              <a:t> kemostoffer giver </a:t>
            </a:r>
            <a:r>
              <a:rPr lang="da-DK" baseline="0" dirty="0" err="1" smtClean="0"/>
              <a:t>neuropati</a:t>
            </a:r>
            <a:r>
              <a:rPr lang="da-DK" baseline="0" dirty="0" smtClean="0"/>
              <a:t>/nerveender påvirkes (</a:t>
            </a:r>
            <a:r>
              <a:rPr lang="da-DK" baseline="0" dirty="0" err="1" smtClean="0"/>
              <a:t>Cisplatin</a:t>
            </a:r>
            <a:r>
              <a:rPr lang="da-DK" baseline="0" dirty="0" smtClean="0"/>
              <a:t>, </a:t>
            </a:r>
            <a:r>
              <a:rPr lang="da-DK" baseline="0" dirty="0" err="1" smtClean="0"/>
              <a:t>Taxotere</a:t>
            </a:r>
            <a:r>
              <a:rPr lang="da-DK" baseline="0" dirty="0" smtClean="0"/>
              <a:t>) og antidepressive midler kan påvirke </a:t>
            </a:r>
            <a:r>
              <a:rPr lang="da-DK" baseline="0" dirty="0" smtClean="0"/>
              <a:t>orgasmeevnen</a:t>
            </a:r>
          </a:p>
          <a:p>
            <a:r>
              <a:rPr lang="da-DK" baseline="0" dirty="0" smtClean="0"/>
              <a:t>Brystvorten er del af de erogene zoner og nedsat følsomhed kan betyde mindre seksuel ophidselse og nedsat orgasmeevne </a:t>
            </a:r>
            <a:endParaRPr lang="da-DK" baseline="0" dirty="0" smtClean="0"/>
          </a:p>
          <a:p>
            <a:r>
              <a:rPr lang="da-DK" dirty="0" smtClean="0"/>
              <a:t>Body image:</a:t>
            </a:r>
            <a:r>
              <a:rPr lang="da-DK" baseline="0" dirty="0" smtClean="0"/>
              <a:t> fjernet bryst, </a:t>
            </a:r>
            <a:r>
              <a:rPr lang="da-DK" baseline="0" dirty="0" err="1" smtClean="0"/>
              <a:t>brystimplantant</a:t>
            </a:r>
            <a:r>
              <a:rPr lang="da-DK" baseline="0" dirty="0" smtClean="0"/>
              <a:t> og ser anderledes ud, ar, manglende hår</a:t>
            </a:r>
          </a:p>
          <a:p>
            <a:r>
              <a:rPr lang="da-DK" baseline="0" dirty="0" smtClean="0"/>
              <a:t> </a:t>
            </a:r>
            <a:r>
              <a:rPr lang="da-DK" baseline="0" dirty="0" smtClean="0"/>
              <a:t>menopause med gener der kan betyde at man ikke har det så godt med sin krop, </a:t>
            </a:r>
            <a:r>
              <a:rPr lang="da-DK" baseline="0" dirty="0" smtClean="0"/>
              <a:t>infertilitet,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Antihormonbehandling mod brystkræft (</a:t>
            </a:r>
            <a:r>
              <a:rPr lang="da-DK" dirty="0" err="1" smtClean="0"/>
              <a:t>Tamoxifen</a:t>
            </a:r>
            <a:r>
              <a:rPr lang="da-DK" dirty="0" smtClean="0"/>
              <a:t>®, </a:t>
            </a:r>
            <a:r>
              <a:rPr lang="da-DK" dirty="0" err="1" smtClean="0"/>
              <a:t>Arimidex</a:t>
            </a:r>
            <a:r>
              <a:rPr lang="da-DK" dirty="0" smtClean="0"/>
              <a:t>®, </a:t>
            </a:r>
            <a:r>
              <a:rPr lang="da-DK" dirty="0" err="1" smtClean="0"/>
              <a:t>Aromasin</a:t>
            </a:r>
            <a:r>
              <a:rPr lang="da-DK" dirty="0" smtClean="0"/>
              <a:t>®, </a:t>
            </a:r>
            <a:r>
              <a:rPr lang="da-DK" dirty="0" err="1" smtClean="0"/>
              <a:t>Femar</a:t>
            </a:r>
            <a:r>
              <a:rPr lang="da-DK" dirty="0" smtClean="0"/>
              <a:t>®) giver ofte udtalt </a:t>
            </a:r>
            <a:r>
              <a:rPr lang="da-DK" dirty="0" err="1" smtClean="0"/>
              <a:t>skedetørhed</a:t>
            </a:r>
            <a:r>
              <a:rPr lang="da-DK" dirty="0" smtClean="0"/>
              <a:t>, der kan medføre smerter ved samleje og på sigt eventuelt manglende lyst</a:t>
            </a:r>
            <a:br>
              <a:rPr lang="da-DK" dirty="0" smtClean="0"/>
            </a:br>
            <a:r>
              <a:rPr lang="da-DK" dirty="0" smtClean="0"/>
              <a:t/>
            </a:r>
            <a:br>
              <a:rPr lang="da-DK" dirty="0" smtClean="0"/>
            </a:br>
            <a:r>
              <a:rPr lang="da-DK" dirty="0" smtClean="0"/>
              <a:t>Kemoterapi kan påvirke dine hormonproducerende celler, så du producerer mindre eller ingen kvindelige kønshormoner. Det kan give </a:t>
            </a:r>
            <a:r>
              <a:rPr lang="da-DK" dirty="0" err="1" smtClean="0"/>
              <a:t>skedetørhed</a:t>
            </a:r>
            <a:r>
              <a:rPr lang="da-DK" dirty="0" smtClean="0"/>
              <a:t> og manglende lyst </a:t>
            </a:r>
            <a:br>
              <a:rPr lang="da-DK" dirty="0" smtClean="0"/>
            </a:br>
            <a:r>
              <a:rPr lang="da-DK" dirty="0" smtClean="0"/>
              <a:t/>
            </a:r>
            <a:br>
              <a:rPr lang="da-DK" dirty="0" smtClean="0"/>
            </a:br>
            <a:r>
              <a:rPr lang="da-DK" dirty="0" smtClean="0"/>
              <a:t>Morfinpræparater kan gøre dig sløv og døsig og kan give dig tørhed i mund og slimhinder og derved påvirke din seksualitet</a:t>
            </a:r>
            <a:br>
              <a:rPr lang="da-DK" dirty="0" smtClean="0"/>
            </a:br>
            <a:r>
              <a:rPr lang="da-DK" dirty="0" smtClean="0"/>
              <a:t/>
            </a:r>
            <a:br>
              <a:rPr lang="da-DK" dirty="0" smtClean="0"/>
            </a:br>
            <a:r>
              <a:rPr lang="da-DK" dirty="0" smtClean="0"/>
              <a:t>Antidepressiv medicin (særligt SSRI-præparater) kan gøre det svært at få orgasme </a:t>
            </a:r>
            <a:br>
              <a:rPr lang="da-DK" dirty="0" smtClean="0"/>
            </a:br>
            <a:r>
              <a:rPr lang="da-DK" dirty="0" smtClean="0"/>
              <a:t/>
            </a:r>
            <a:br>
              <a:rPr lang="da-DK" dirty="0" smtClean="0"/>
            </a:br>
            <a:r>
              <a:rPr lang="da-DK" dirty="0" smtClean="0"/>
              <a:t>Binyrebarkhormon kan øge din seksuelle lyst, men dog også svække evnen til at få orgasme</a:t>
            </a:r>
            <a:br>
              <a:rPr lang="da-DK" dirty="0" smtClean="0"/>
            </a:br>
            <a:r>
              <a:rPr lang="da-DK" dirty="0" smtClean="0"/>
              <a:t/>
            </a:r>
            <a:br>
              <a:rPr lang="da-DK" dirty="0" smtClean="0"/>
            </a:br>
            <a:r>
              <a:rPr lang="da-DK" dirty="0" smtClean="0"/>
              <a:t>Visse former for kemoterapi (bl.a. </a:t>
            </a:r>
            <a:r>
              <a:rPr lang="da-DK" dirty="0" err="1" smtClean="0"/>
              <a:t>Cisplatin</a:t>
            </a:r>
            <a:r>
              <a:rPr lang="da-DK" dirty="0" smtClean="0"/>
              <a:t>® og </a:t>
            </a:r>
            <a:r>
              <a:rPr lang="da-DK" dirty="0" err="1" smtClean="0"/>
              <a:t>Taxotere</a:t>
            </a:r>
            <a:r>
              <a:rPr lang="da-DK" dirty="0" smtClean="0"/>
              <a:t>®) kan give nervebetændelse (</a:t>
            </a:r>
            <a:r>
              <a:rPr lang="da-DK" dirty="0" err="1" smtClean="0"/>
              <a:t>neuropati</a:t>
            </a:r>
            <a:r>
              <a:rPr lang="da-DK" dirty="0" smtClean="0"/>
              <a:t>) og dermed nedsat følsomhed, som kan gøre det sværere at få orgasme</a:t>
            </a:r>
            <a:br>
              <a:rPr lang="da-DK" dirty="0" smtClean="0"/>
            </a:br>
            <a:endParaRPr lang="da-DK"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0372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Bodyimage handler</a:t>
            </a:r>
            <a:r>
              <a:rPr lang="da-DK" baseline="0" dirty="0" smtClean="0"/>
              <a:t> om, den måde man opfatter sin krop på, den måde man forholder sig til egen krop.</a:t>
            </a:r>
          </a:p>
          <a:p>
            <a:r>
              <a:rPr lang="da-DK" dirty="0" smtClean="0"/>
              <a:t>Bodyimage</a:t>
            </a:r>
            <a:r>
              <a:rPr lang="da-DK" baseline="0" dirty="0" smtClean="0"/>
              <a:t> </a:t>
            </a:r>
            <a:r>
              <a:rPr lang="da-DK" baseline="0" dirty="0" smtClean="0"/>
              <a:t>består af tre sammenhængende aspekter – som alle påvirkes når et af aspekterne påvirkes </a:t>
            </a:r>
            <a:endParaRPr lang="da-DK" dirty="0" smtClean="0"/>
          </a:p>
          <a:p>
            <a:r>
              <a:rPr lang="da-DK" dirty="0" smtClean="0"/>
              <a:t>Body realitet:</a:t>
            </a:r>
            <a:r>
              <a:rPr lang="da-DK" baseline="0" dirty="0" smtClean="0"/>
              <a:t> objektivt fremstår i størrelse og form, ændres naturligt gennem livet, ændres fx også i forbindelse med sygdom og behandlinger.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Body ideal: ønskebillede man har i sine tanker om hvordan kroppen</a:t>
            </a:r>
            <a:r>
              <a:rPr lang="da-DK" baseline="0" dirty="0" smtClean="0"/>
              <a:t> tog sig ud, </a:t>
            </a:r>
            <a:r>
              <a:rPr lang="da-DK" dirty="0" smtClean="0"/>
              <a:t>historisk, kulturelt påvirket, ønskebillede/idealbilledet </a:t>
            </a:r>
            <a:r>
              <a:rPr lang="da-DK" dirty="0" smtClean="0"/>
              <a:t>påvirkes, nuanceres </a:t>
            </a:r>
            <a:r>
              <a:rPr lang="da-DK" dirty="0" smtClean="0"/>
              <a:t>også når kroppen objektivt forandrer </a:t>
            </a:r>
            <a:r>
              <a:rPr lang="da-DK" dirty="0" smtClean="0"/>
              <a:t>sig (</a:t>
            </a:r>
            <a:r>
              <a:rPr lang="da-DK" dirty="0" err="1" smtClean="0"/>
              <a:t>eksvis</a:t>
            </a:r>
            <a:r>
              <a:rPr lang="da-DK" dirty="0" smtClean="0"/>
              <a:t> forandres med alder – sammenligner sig ikke med helt ung kvinde hvis man er midaldrende) revurdere sit idealbillede. Opfattelse af at føle sig kvindelig kan påvirkes. </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Body præsentation: præsenterer sin</a:t>
            </a:r>
            <a:r>
              <a:rPr lang="da-DK" baseline="0" dirty="0" smtClean="0"/>
              <a:t> krop i sociale sammenhænge, påklædning, frisure, fremtoning – tilstræber man at leve op til sit body ideal eks tøj der skjuler det man ikke bryder sig om ved sin krop, eller fremhæver det man godt kan lide. Andre ser body præsentation.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I seksuel sammenhæng kan man være meget </a:t>
            </a:r>
            <a:r>
              <a:rPr lang="da-DK" baseline="0" dirty="0" smtClean="0"/>
              <a:t>sårbar, da </a:t>
            </a:r>
            <a:r>
              <a:rPr lang="da-DK" baseline="0" dirty="0" smtClean="0"/>
              <a:t>bodyrealitet </a:t>
            </a:r>
            <a:r>
              <a:rPr lang="da-DK" baseline="0" dirty="0" smtClean="0"/>
              <a:t>er synlig ved nøgenhed og Body præsentationen: der er ingen tøj der dækker, fremhæver hvis man er nøgen. </a:t>
            </a:r>
            <a:r>
              <a:rPr lang="da-DK" baseline="0" dirty="0" smtClean="0"/>
              <a:t>Samtidig kæmper man måske med at vænne sig til forandringen, tager tid at </a:t>
            </a:r>
            <a:r>
              <a:rPr lang="da-DK" baseline="0" dirty="0" smtClean="0"/>
              <a:t>lære </a:t>
            </a:r>
            <a:r>
              <a:rPr lang="da-DK" baseline="0" dirty="0" smtClean="0"/>
              <a:t>at leve med en forandret krop og kan være usikker på hvad ens partner tænker. Tab af det der var – sorgproces tager tid. Kan være forbundet med en skamfølelse.</a:t>
            </a:r>
            <a:endParaRPr lang="da-DK"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287288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Ændret bodyimage og de følelser der knytter sig hertil kan have betydning i</a:t>
            </a:r>
            <a:r>
              <a:rPr lang="da-DK" baseline="0" dirty="0" smtClean="0"/>
              <a:t> relationen til partneren og en uhensigtsmæssig </a:t>
            </a:r>
            <a:r>
              <a:rPr lang="da-DK" dirty="0" smtClean="0"/>
              <a:t>cirkel</a:t>
            </a:r>
            <a:r>
              <a:rPr lang="da-DK" baseline="0" dirty="0" smtClean="0"/>
              <a:t> kan opstå.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264616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19-09-2018</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19-09-2018</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+4597660445</a:t>
            </a:r>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anette.hoejer.mikkelsen@rn.dk</a:t>
            </a:r>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Sexologisk Center, center for Kønsidentitet</a:t>
            </a:r>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Klinik Anæstesi, Børn, Kredsløb og Kvinder</a:t>
            </a:r>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Aalborg Universitetshospital</a:t>
            </a:r>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Aalborg Universitetshospital</a:t>
            </a:r>
            <a:br>
              <a:rPr lang="da-DK" sz="2400" smtClean="0">
                <a:solidFill>
                  <a:srgbClr val="FFFFFF"/>
                </a:solidFill>
              </a:rPr>
            </a:br>
            <a:r>
              <a:rPr lang="da-DK" sz="2400" smtClean="0">
                <a:solidFill>
                  <a:srgbClr val="FFFFFF"/>
                </a:solidFill>
              </a:rPr>
              <a:t>Klinik Anæstesi, Børn, Kredsløb og Kvinder</a:t>
            </a:r>
            <a:br>
              <a:rPr lang="da-DK" sz="2400" smtClean="0">
                <a:solidFill>
                  <a:srgbClr val="FFFFFF"/>
                </a:solidFill>
              </a:rPr>
            </a:br>
            <a:r>
              <a:rPr lang="da-DK" sz="2400" smtClean="0">
                <a:solidFill>
                  <a:srgbClr val="FFFFFF"/>
                </a:solidFill>
              </a:rPr>
              <a:t>Sexologisk Center, center for Kønsidentitet</a:t>
            </a:r>
            <a:br>
              <a:rPr lang="da-DK" sz="2400" smtClean="0">
                <a:solidFill>
                  <a:srgbClr val="FFFFFF"/>
                </a:solidFill>
              </a:rPr>
            </a:br>
            <a:r>
              <a:rPr lang="da-DK" sz="2400" smtClean="0">
                <a:solidFill>
                  <a:srgbClr val="FFFFFF"/>
                </a:solidFill>
              </a:rPr>
              <a:t>anette.hoejer.mikkelsen@rn.dk</a:t>
            </a:r>
            <a:br>
              <a:rPr lang="da-DK" sz="2400" smtClean="0">
                <a:solidFill>
                  <a:srgbClr val="FFFFFF"/>
                </a:solidFill>
              </a:rPr>
            </a:br>
            <a:r>
              <a:rPr lang="da-DK" sz="2400" smtClean="0">
                <a:solidFill>
                  <a:srgbClr val="FFFFFF"/>
                </a:solidFill>
              </a:rPr>
              <a:t>+4597660445</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smtClean="0">
                <a:solidFill>
                  <a:srgbClr val="FFFFFF"/>
                </a:solidFill>
              </a:rPr>
              <a:t>Anette Højer Mikkelsen</a:t>
            </a:r>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solidFill>
                  <a:srgbClr val="FFFFFF"/>
                </a:solidFill>
              </a:rPr>
              <a:t>Specialist i sexologisk rådgivning, Sygeplejerske</a:t>
            </a:r>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19-09-2018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19-09-2018</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19-09-2018</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1"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
        <p:nvSpPr>
          <p:cNvPr id="2" name="Titel 1"/>
          <p:cNvSpPr>
            <a:spLocks noGrp="1"/>
          </p:cNvSpPr>
          <p:nvPr>
            <p:ph type="ctrTitle"/>
          </p:nvPr>
        </p:nvSpPr>
        <p:spPr/>
        <p:txBody>
          <a:bodyPr/>
          <a:lstStyle/>
          <a:p>
            <a:r>
              <a:rPr lang="da-DK" dirty="0" smtClean="0"/>
              <a:t>Seksualitet og senfølger </a:t>
            </a:r>
            <a:endParaRPr lang="da-DK" dirty="0"/>
          </a:p>
        </p:txBody>
      </p:sp>
    </p:spTree>
    <p:extLst>
      <p:ext uri="{BB962C8B-B14F-4D97-AF65-F5344CB8AC3E}">
        <p14:creationId xmlns:p14="http://schemas.microsoft.com/office/powerpoint/2010/main" val="7458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Lækker med et bryst</a:t>
            </a:r>
            <a:endParaRPr lang="da-DK" dirty="0"/>
          </a:p>
        </p:txBody>
      </p:sp>
      <p:sp>
        <p:nvSpPr>
          <p:cNvPr id="3" name="Pladsholder til indhold 2"/>
          <p:cNvSpPr>
            <a:spLocks noGrp="1"/>
          </p:cNvSpPr>
          <p:nvPr>
            <p:ph idx="1"/>
          </p:nvPr>
        </p:nvSpPr>
        <p:spPr/>
        <p:txBody>
          <a:bodyPr/>
          <a:lstStyle/>
          <a:p>
            <a:pPr marL="0" indent="0">
              <a:buNone/>
            </a:pPr>
            <a:r>
              <a:rPr lang="da-DK" sz="1600" dirty="0" smtClean="0"/>
              <a:t>I dag er der så mange muligheder.</a:t>
            </a:r>
          </a:p>
          <a:p>
            <a:pPr marL="0" indent="0">
              <a:buNone/>
            </a:pPr>
            <a:r>
              <a:rPr lang="da-DK" sz="1600" dirty="0" smtClean="0"/>
              <a:t>Smukke badedragter og feminint undertøj.</a:t>
            </a:r>
          </a:p>
          <a:p>
            <a:pPr marL="0" indent="0">
              <a:buNone/>
            </a:pPr>
            <a:r>
              <a:rPr lang="da-DK" sz="1600" dirty="0" smtClean="0"/>
              <a:t>Jeg gør lidt mere ud af mig selv end tidligere.</a:t>
            </a:r>
          </a:p>
          <a:p>
            <a:pPr marL="0" indent="0">
              <a:buNone/>
            </a:pPr>
            <a:r>
              <a:rPr lang="da-DK" sz="1600" dirty="0" smtClean="0"/>
              <a:t>Jeg vil gerne være lækker.</a:t>
            </a:r>
          </a:p>
          <a:p>
            <a:pPr marL="0" indent="0">
              <a:buNone/>
            </a:pPr>
            <a:r>
              <a:rPr lang="da-DK" sz="1600" dirty="0" smtClean="0"/>
              <a:t>Selvom jeg kun har et bryst.</a:t>
            </a:r>
          </a:p>
          <a:p>
            <a:pPr marL="0" indent="0">
              <a:buNone/>
            </a:pPr>
            <a:endParaRPr lang="da-DK" sz="1600" dirty="0"/>
          </a:p>
          <a:p>
            <a:pPr marL="0" indent="0">
              <a:buNone/>
            </a:pPr>
            <a:r>
              <a:rPr lang="da-DK" sz="1600" dirty="0" smtClean="0"/>
              <a:t>Jeg køber silkenatkjoler og silkepyjamasser.</a:t>
            </a:r>
          </a:p>
          <a:p>
            <a:pPr marL="0" indent="0">
              <a:buNone/>
            </a:pPr>
            <a:r>
              <a:rPr lang="da-DK" sz="1600" dirty="0" smtClean="0"/>
              <a:t>Jeg vil gerne se godt ud, når jeg går i seng.</a:t>
            </a:r>
          </a:p>
          <a:p>
            <a:pPr marL="0" indent="0">
              <a:buNone/>
            </a:pPr>
            <a:r>
              <a:rPr lang="da-DK" sz="1600" dirty="0" smtClean="0"/>
              <a:t>Min mand har det på samme måde.</a:t>
            </a:r>
          </a:p>
          <a:p>
            <a:pPr marL="0" indent="0">
              <a:buNone/>
            </a:pPr>
            <a:r>
              <a:rPr lang="da-DK" sz="1600" dirty="0" smtClean="0"/>
              <a:t>En fiks lille natkjole.</a:t>
            </a:r>
          </a:p>
          <a:p>
            <a:pPr marL="0" indent="0">
              <a:buNone/>
            </a:pPr>
            <a:r>
              <a:rPr lang="da-DK" sz="1600" dirty="0" smtClean="0"/>
              <a:t>Og så behøver jeg heller ikke at tage den af, når vi elsker.</a:t>
            </a:r>
          </a:p>
          <a:p>
            <a:pPr marL="0" indent="0">
              <a:buNone/>
            </a:pPr>
            <a:r>
              <a:rPr lang="da-DK" sz="1600" dirty="0" smtClean="0"/>
              <a:t>Jeg løfter bare lidt op i den.</a:t>
            </a:r>
          </a:p>
          <a:p>
            <a:pPr marL="0" indent="0">
              <a:buNone/>
            </a:pPr>
            <a:r>
              <a:rPr lang="da-DK" sz="1600" dirty="0" smtClean="0"/>
              <a:t>							</a:t>
            </a:r>
            <a:r>
              <a:rPr lang="da-DK" sz="1200" dirty="0" smtClean="0"/>
              <a:t>(Helle Ploug Hansen, 2012)</a:t>
            </a:r>
          </a:p>
          <a:p>
            <a:pPr marL="0" indent="0">
              <a:buNone/>
            </a:pPr>
            <a:endParaRPr lang="da-DK" dirty="0" smtClean="0"/>
          </a:p>
          <a:p>
            <a:endParaRPr lang="da-DK" dirty="0"/>
          </a:p>
        </p:txBody>
      </p:sp>
    </p:spTree>
    <p:extLst>
      <p:ext uri="{BB962C8B-B14F-4D97-AF65-F5344CB8AC3E}">
        <p14:creationId xmlns:p14="http://schemas.microsoft.com/office/powerpoint/2010/main" val="262595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Seksualitet, parforhold og mestring</a:t>
            </a:r>
            <a:endParaRPr lang="da-DK" dirty="0"/>
          </a:p>
        </p:txBody>
      </p:sp>
      <p:pic>
        <p:nvPicPr>
          <p:cNvPr id="4" name="Pladsholder til indhold 3"/>
          <p:cNvPicPr>
            <a:picLocks noGrp="1" noChangeAspect="1"/>
          </p:cNvPicPr>
          <p:nvPr>
            <p:ph idx="1"/>
          </p:nvPr>
        </p:nvPicPr>
        <p:blipFill>
          <a:blip r:embed="rId3"/>
          <a:stretch>
            <a:fillRect/>
          </a:stretch>
        </p:blipFill>
        <p:spPr>
          <a:xfrm>
            <a:off x="3654425" y="1693069"/>
            <a:ext cx="4876800" cy="4714875"/>
          </a:xfrm>
          <a:prstGeom prst="rect">
            <a:avLst/>
          </a:prstGeom>
        </p:spPr>
      </p:pic>
    </p:spTree>
    <p:extLst>
      <p:ext uri="{BB962C8B-B14F-4D97-AF65-F5344CB8AC3E}">
        <p14:creationId xmlns:p14="http://schemas.microsoft.com/office/powerpoint/2010/main" val="114767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a:t>
            </a:r>
            <a:r>
              <a:rPr lang="da-DK" dirty="0" smtClean="0"/>
              <a:t>styrke</a:t>
            </a:r>
            <a:r>
              <a:rPr lang="da-DK" dirty="0" smtClean="0"/>
              <a:t> </a:t>
            </a:r>
            <a:r>
              <a:rPr lang="da-DK" dirty="0" smtClean="0"/>
              <a:t>parforhold og kommunikation</a:t>
            </a:r>
            <a:endParaRPr lang="da-DK" dirty="0"/>
          </a:p>
        </p:txBody>
      </p:sp>
      <p:sp>
        <p:nvSpPr>
          <p:cNvPr id="3" name="Pladsholder til indhold 2"/>
          <p:cNvSpPr>
            <a:spLocks noGrp="1"/>
          </p:cNvSpPr>
          <p:nvPr>
            <p:ph idx="1"/>
          </p:nvPr>
        </p:nvSpPr>
        <p:spPr/>
        <p:txBody>
          <a:bodyPr/>
          <a:lstStyle/>
          <a:p>
            <a:pPr lvl="1"/>
            <a:r>
              <a:rPr lang="da-DK" sz="1800" dirty="0" smtClean="0"/>
              <a:t>Parret </a:t>
            </a:r>
            <a:r>
              <a:rPr lang="da-DK" sz="1800" dirty="0" smtClean="0"/>
              <a:t>må snakke </a:t>
            </a:r>
            <a:r>
              <a:rPr lang="da-DK" sz="1800" dirty="0"/>
              <a:t>med hinanden - tage fat om problemerne/ tage ansvar for </a:t>
            </a:r>
            <a:r>
              <a:rPr lang="da-DK" sz="1800" dirty="0" smtClean="0"/>
              <a:t>parforholdet</a:t>
            </a:r>
          </a:p>
          <a:p>
            <a:pPr lvl="1"/>
            <a:r>
              <a:rPr lang="da-DK" sz="1800" dirty="0" smtClean="0"/>
              <a:t>Begge parter må tage udgangspunkt i sig selv og ikke komme med bebrejdelser og kritik af den anden.</a:t>
            </a:r>
            <a:endParaRPr lang="da-DK" sz="1800" dirty="0"/>
          </a:p>
          <a:p>
            <a:pPr lvl="1"/>
            <a:r>
              <a:rPr lang="da-DK" sz="1800" dirty="0" smtClean="0"/>
              <a:t>Begge parter skal </a:t>
            </a:r>
            <a:r>
              <a:rPr lang="da-DK" sz="1800" dirty="0"/>
              <a:t>lytte, rumme, reflektere over det sagte, acceptere, respektere og </a:t>
            </a:r>
            <a:r>
              <a:rPr lang="da-DK" sz="1800" dirty="0" smtClean="0"/>
              <a:t>respondere på det sagte. </a:t>
            </a:r>
            <a:endParaRPr lang="da-DK" sz="1800" dirty="0"/>
          </a:p>
          <a:p>
            <a:pPr lvl="1"/>
            <a:r>
              <a:rPr lang="da-DK" sz="1800" dirty="0" smtClean="0"/>
              <a:t>Kvinden udviser å</a:t>
            </a:r>
            <a:r>
              <a:rPr lang="da-DK" sz="1800" dirty="0" smtClean="0"/>
              <a:t>benhed </a:t>
            </a:r>
            <a:r>
              <a:rPr lang="da-DK" sz="1800" dirty="0" smtClean="0"/>
              <a:t>overfor partneren </a:t>
            </a:r>
            <a:r>
              <a:rPr lang="da-DK" sz="1800" dirty="0" smtClean="0"/>
              <a:t>om, </a:t>
            </a:r>
            <a:r>
              <a:rPr lang="da-DK" sz="1800" dirty="0" smtClean="0"/>
              <a:t>hvordan </a:t>
            </a:r>
            <a:r>
              <a:rPr lang="da-DK" sz="1800" dirty="0" smtClean="0"/>
              <a:t>hun</a:t>
            </a:r>
            <a:r>
              <a:rPr lang="da-DK" sz="1800" dirty="0" smtClean="0"/>
              <a:t> </a:t>
            </a:r>
            <a:r>
              <a:rPr lang="da-DK" sz="1800" dirty="0" smtClean="0"/>
              <a:t>har det </a:t>
            </a:r>
            <a:r>
              <a:rPr lang="da-DK" sz="1800" dirty="0"/>
              <a:t>med </a:t>
            </a:r>
            <a:r>
              <a:rPr lang="da-DK" sz="1800" dirty="0" smtClean="0"/>
              <a:t>sig </a:t>
            </a:r>
            <a:r>
              <a:rPr lang="da-DK" sz="1800" dirty="0"/>
              <a:t>selv i denne periode af dit liv. Sæt ord </a:t>
            </a:r>
            <a:r>
              <a:rPr lang="da-DK" sz="1800" dirty="0" smtClean="0"/>
              <a:t>på </a:t>
            </a:r>
            <a:r>
              <a:rPr lang="da-DK" sz="1800" dirty="0"/>
              <a:t>følelser. </a:t>
            </a:r>
            <a:r>
              <a:rPr lang="da-DK" sz="1800" dirty="0" smtClean="0"/>
              <a:t>Fortælle, </a:t>
            </a:r>
            <a:r>
              <a:rPr lang="da-DK" sz="1800" dirty="0"/>
              <a:t>hvis </a:t>
            </a:r>
            <a:r>
              <a:rPr lang="da-DK" sz="1800" dirty="0" smtClean="0"/>
              <a:t>hun</a:t>
            </a:r>
            <a:r>
              <a:rPr lang="da-DK" sz="1800" dirty="0" smtClean="0"/>
              <a:t> </a:t>
            </a:r>
            <a:r>
              <a:rPr lang="da-DK" sz="1800" dirty="0"/>
              <a:t>føler dig mindre attraktiv eller føler </a:t>
            </a:r>
            <a:r>
              <a:rPr lang="da-DK" sz="1800" dirty="0" smtClean="0"/>
              <a:t>sig </a:t>
            </a:r>
            <a:r>
              <a:rPr lang="da-DK" sz="1800" dirty="0"/>
              <a:t>træt og irritabel</a:t>
            </a:r>
            <a:r>
              <a:rPr lang="da-DK" sz="1800" dirty="0" smtClean="0"/>
              <a:t>. </a:t>
            </a:r>
            <a:endParaRPr lang="da-DK" sz="1800" dirty="0"/>
          </a:p>
          <a:p>
            <a:pPr lvl="1"/>
            <a:r>
              <a:rPr lang="da-DK" sz="1800" dirty="0"/>
              <a:t>P</a:t>
            </a:r>
            <a:r>
              <a:rPr lang="da-DK" sz="1800" dirty="0" smtClean="0"/>
              <a:t>artner </a:t>
            </a:r>
            <a:r>
              <a:rPr lang="da-DK" sz="1800" dirty="0"/>
              <a:t>skal ligeledes sætte ord på sine følelser – måske føler </a:t>
            </a:r>
            <a:r>
              <a:rPr lang="da-DK" sz="1800" dirty="0" smtClean="0"/>
              <a:t>partneren </a:t>
            </a:r>
            <a:r>
              <a:rPr lang="da-DK" sz="1800" dirty="0"/>
              <a:t>sig tilsidesat og </a:t>
            </a:r>
            <a:r>
              <a:rPr lang="da-DK" sz="1800" dirty="0" smtClean="0"/>
              <a:t>savner nærhed</a:t>
            </a:r>
            <a:r>
              <a:rPr lang="da-DK" sz="1800" dirty="0"/>
              <a:t>. F</a:t>
            </a:r>
            <a:r>
              <a:rPr lang="da-DK" sz="1800" dirty="0" smtClean="0"/>
              <a:t>øler </a:t>
            </a:r>
            <a:r>
              <a:rPr lang="da-DK" sz="1800" dirty="0"/>
              <a:t>sig måske afvist seksuelt og kan have dårlig samvittighed over at have </a:t>
            </a:r>
            <a:r>
              <a:rPr lang="da-DK" sz="1800" dirty="0" smtClean="0"/>
              <a:t>lyst. </a:t>
            </a:r>
          </a:p>
          <a:p>
            <a:pPr lvl="1"/>
            <a:r>
              <a:rPr lang="da-DK" sz="1800" dirty="0" smtClean="0"/>
              <a:t>Sæt </a:t>
            </a:r>
            <a:r>
              <a:rPr lang="da-DK" sz="1800" dirty="0"/>
              <a:t>ord </a:t>
            </a:r>
            <a:r>
              <a:rPr lang="da-DK" sz="1800" dirty="0" smtClean="0"/>
              <a:t>på forventninger til hinanden, </a:t>
            </a:r>
            <a:r>
              <a:rPr lang="da-DK" sz="1800" dirty="0"/>
              <a:t>og find et kompromis, der passer </a:t>
            </a:r>
            <a:r>
              <a:rPr lang="da-DK" sz="1800" dirty="0" smtClean="0"/>
              <a:t>til </a:t>
            </a:r>
            <a:r>
              <a:rPr lang="da-DK" sz="1800" dirty="0"/>
              <a:t>begge. </a:t>
            </a:r>
            <a:br>
              <a:rPr lang="da-DK" sz="1800" dirty="0"/>
            </a:br>
            <a:endParaRPr lang="da-DK" sz="1800" dirty="0"/>
          </a:p>
        </p:txBody>
      </p:sp>
    </p:spTree>
    <p:extLst>
      <p:ext uri="{BB962C8B-B14F-4D97-AF65-F5344CB8AC3E}">
        <p14:creationId xmlns:p14="http://schemas.microsoft.com/office/powerpoint/2010/main" val="352863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styrke </a:t>
            </a:r>
            <a:r>
              <a:rPr lang="da-DK" dirty="0" smtClean="0"/>
              <a:t>lyst</a:t>
            </a:r>
            <a:r>
              <a:rPr lang="da-DK" dirty="0" smtClean="0"/>
              <a:t> </a:t>
            </a:r>
            <a:r>
              <a:rPr lang="da-DK" dirty="0" smtClean="0"/>
              <a:t>og </a:t>
            </a:r>
            <a:r>
              <a:rPr lang="da-DK" dirty="0" smtClean="0"/>
              <a:t>intimitet</a:t>
            </a:r>
            <a:r>
              <a:rPr lang="da-DK" dirty="0" smtClean="0"/>
              <a:t> </a:t>
            </a:r>
            <a:r>
              <a:rPr lang="da-DK" dirty="0" smtClean="0"/>
              <a:t>i parforholdet</a:t>
            </a:r>
            <a:endParaRPr lang="da-DK" dirty="0"/>
          </a:p>
        </p:txBody>
      </p:sp>
      <p:sp>
        <p:nvSpPr>
          <p:cNvPr id="3" name="Pladsholder til indhold 2"/>
          <p:cNvSpPr>
            <a:spLocks noGrp="1"/>
          </p:cNvSpPr>
          <p:nvPr>
            <p:ph idx="1"/>
          </p:nvPr>
        </p:nvSpPr>
        <p:spPr/>
        <p:txBody>
          <a:bodyPr/>
          <a:lstStyle/>
          <a:p>
            <a:r>
              <a:rPr lang="da-DK" sz="1800" dirty="0" smtClean="0"/>
              <a:t>Enighed </a:t>
            </a:r>
            <a:r>
              <a:rPr lang="da-DK" sz="1800" dirty="0" smtClean="0"/>
              <a:t>om </a:t>
            </a:r>
            <a:r>
              <a:rPr lang="da-DK" sz="1800" dirty="0" smtClean="0"/>
              <a:t>balancen </a:t>
            </a:r>
            <a:r>
              <a:rPr lang="da-DK" sz="1800" dirty="0" smtClean="0"/>
              <a:t>mellem fælles aktiviteter og individuelle </a:t>
            </a:r>
            <a:r>
              <a:rPr lang="da-DK" sz="1800" dirty="0" smtClean="0"/>
              <a:t>aktiviteter</a:t>
            </a:r>
          </a:p>
          <a:p>
            <a:r>
              <a:rPr lang="da-DK" sz="1800" dirty="0" smtClean="0"/>
              <a:t>Enighed om fordeling af praktiske opgaver i hjemmet</a:t>
            </a:r>
            <a:endParaRPr lang="da-DK" sz="1800" dirty="0" smtClean="0"/>
          </a:p>
          <a:p>
            <a:r>
              <a:rPr lang="da-DK" sz="1800" dirty="0" smtClean="0"/>
              <a:t>Fælles aktiviteter gåture hånd i hånd, oplevelser, rejser, madlavning</a:t>
            </a:r>
          </a:p>
          <a:p>
            <a:r>
              <a:rPr lang="da-DK" sz="1800" dirty="0" smtClean="0"/>
              <a:t>Giv hinanden anerkendelse og positive </a:t>
            </a:r>
            <a:r>
              <a:rPr lang="da-DK" sz="1800" dirty="0" smtClean="0"/>
              <a:t>tilkendegivelser i hverdagen</a:t>
            </a:r>
            <a:endParaRPr lang="da-DK" sz="1800" dirty="0" smtClean="0"/>
          </a:p>
          <a:p>
            <a:r>
              <a:rPr lang="da-DK" sz="1800" dirty="0" smtClean="0"/>
              <a:t>Øge kys og kærtegn i </a:t>
            </a:r>
            <a:r>
              <a:rPr lang="da-DK" sz="1800" dirty="0" smtClean="0"/>
              <a:t>hverdagen</a:t>
            </a:r>
          </a:p>
          <a:p>
            <a:r>
              <a:rPr lang="da-DK" sz="1800" dirty="0"/>
              <a:t>Genopfriske minder om oplevelser i begyndelsen af </a:t>
            </a:r>
            <a:r>
              <a:rPr lang="da-DK" sz="1800" dirty="0" smtClean="0"/>
              <a:t>parforholdet</a:t>
            </a:r>
            <a:endParaRPr lang="da-DK" sz="1800" dirty="0" smtClean="0"/>
          </a:p>
          <a:p>
            <a:r>
              <a:rPr lang="da-DK" sz="1800" dirty="0" smtClean="0"/>
              <a:t>Skabe romantisk/hyggelig stemning</a:t>
            </a:r>
          </a:p>
          <a:p>
            <a:r>
              <a:rPr lang="da-DK" sz="1800" dirty="0" smtClean="0"/>
              <a:t>Overraskelser</a:t>
            </a:r>
          </a:p>
          <a:p>
            <a:r>
              <a:rPr lang="da-DK" sz="1800" dirty="0" smtClean="0"/>
              <a:t>Gå i bad sammen</a:t>
            </a:r>
          </a:p>
          <a:p>
            <a:r>
              <a:rPr lang="da-DK" sz="1800" dirty="0" smtClean="0"/>
              <a:t>Massage, kærtegne hinanden </a:t>
            </a:r>
            <a:r>
              <a:rPr lang="da-DK" sz="1800" dirty="0" smtClean="0"/>
              <a:t>nøgne evt. med god bodylotion/massageolie</a:t>
            </a:r>
          </a:p>
          <a:p>
            <a:pPr marL="0" indent="0">
              <a:buNone/>
            </a:pPr>
            <a:endParaRPr lang="da-DK" sz="1800" dirty="0"/>
          </a:p>
          <a:p>
            <a:endParaRPr lang="da-DK" sz="1800" dirty="0" smtClean="0"/>
          </a:p>
        </p:txBody>
      </p:sp>
    </p:spTree>
    <p:extLst>
      <p:ext uri="{BB962C8B-B14F-4D97-AF65-F5344CB8AC3E}">
        <p14:creationId xmlns:p14="http://schemas.microsoft.com/office/powerpoint/2010/main" val="11611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styrke Sexliv </a:t>
            </a:r>
            <a:r>
              <a:rPr lang="da-DK" dirty="0" smtClean="0"/>
              <a:t>og parforhold</a:t>
            </a:r>
            <a:endParaRPr lang="da-DK" dirty="0"/>
          </a:p>
        </p:txBody>
      </p:sp>
      <p:sp>
        <p:nvSpPr>
          <p:cNvPr id="3" name="Pladsholder til indhold 2"/>
          <p:cNvSpPr>
            <a:spLocks noGrp="1"/>
          </p:cNvSpPr>
          <p:nvPr>
            <p:ph idx="1"/>
          </p:nvPr>
        </p:nvSpPr>
        <p:spPr/>
        <p:txBody>
          <a:bodyPr/>
          <a:lstStyle/>
          <a:p>
            <a:r>
              <a:rPr lang="da-DK" dirty="0" smtClean="0"/>
              <a:t>Åbenhed om hvor og hvordan kærtegn</a:t>
            </a:r>
            <a:endParaRPr lang="da-DK" dirty="0"/>
          </a:p>
          <a:p>
            <a:r>
              <a:rPr lang="da-DK" dirty="0" smtClean="0"/>
              <a:t>Find frem til bedste samlejestillinger</a:t>
            </a:r>
          </a:p>
          <a:p>
            <a:r>
              <a:rPr lang="da-DK" dirty="0"/>
              <a:t>Overveje tidspunkt for sex/intimitet. </a:t>
            </a:r>
            <a:endParaRPr lang="da-DK" dirty="0" smtClean="0"/>
          </a:p>
          <a:p>
            <a:r>
              <a:rPr lang="da-DK" dirty="0" smtClean="0"/>
              <a:t>Åbenhed om andre måder at være sammen på end </a:t>
            </a:r>
            <a:r>
              <a:rPr lang="da-DK" dirty="0" smtClean="0"/>
              <a:t>tidligere – kreativitet og fantasi</a:t>
            </a:r>
            <a:endParaRPr lang="da-DK" dirty="0" smtClean="0"/>
          </a:p>
          <a:p>
            <a:r>
              <a:rPr lang="da-DK" dirty="0" smtClean="0"/>
              <a:t>Åbenhed om hvilke behov man </a:t>
            </a:r>
            <a:r>
              <a:rPr lang="da-DK" dirty="0" smtClean="0"/>
              <a:t>har og hvor ofte </a:t>
            </a:r>
            <a:endParaRPr lang="da-DK" dirty="0" smtClean="0"/>
          </a:p>
          <a:p>
            <a:r>
              <a:rPr lang="da-DK" dirty="0" smtClean="0"/>
              <a:t>Åbenhed om savnet af det tidligere </a:t>
            </a:r>
            <a:r>
              <a:rPr lang="da-DK" dirty="0" smtClean="0"/>
              <a:t>sexliv – tab, sorg ikke blive som før</a:t>
            </a:r>
            <a:endParaRPr lang="da-DK" dirty="0" smtClean="0"/>
          </a:p>
          <a:p>
            <a:r>
              <a:rPr lang="da-DK" dirty="0" smtClean="0"/>
              <a:t> </a:t>
            </a:r>
            <a:endParaRPr lang="da-DK" dirty="0"/>
          </a:p>
          <a:p>
            <a:endParaRPr lang="da-DK" dirty="0" smtClean="0"/>
          </a:p>
          <a:p>
            <a:endParaRPr lang="da-DK" dirty="0" smtClean="0"/>
          </a:p>
          <a:p>
            <a:endParaRPr lang="da-DK" dirty="0" smtClean="0"/>
          </a:p>
          <a:p>
            <a:r>
              <a:rPr lang="da-DK" dirty="0" smtClean="0"/>
              <a:t> </a:t>
            </a:r>
            <a:endParaRPr lang="da-DK" dirty="0"/>
          </a:p>
        </p:txBody>
      </p:sp>
    </p:spTree>
    <p:extLst>
      <p:ext uri="{BB962C8B-B14F-4D97-AF65-F5344CB8AC3E}">
        <p14:creationId xmlns:p14="http://schemas.microsoft.com/office/powerpoint/2010/main" val="71356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kvinde fortæller</a:t>
            </a:r>
            <a:endParaRPr lang="da-DK" dirty="0"/>
          </a:p>
        </p:txBody>
      </p:sp>
      <p:sp>
        <p:nvSpPr>
          <p:cNvPr id="3" name="Pladsholder til indhold 2"/>
          <p:cNvSpPr>
            <a:spLocks noGrp="1"/>
          </p:cNvSpPr>
          <p:nvPr>
            <p:ph idx="1"/>
          </p:nvPr>
        </p:nvSpPr>
        <p:spPr/>
        <p:txBody>
          <a:bodyPr/>
          <a:lstStyle/>
          <a:p>
            <a:pPr>
              <a:buNone/>
            </a:pPr>
            <a:r>
              <a:rPr lang="da-DK" sz="1600" dirty="0"/>
              <a:t>” Jeg fik fjernet mit bryst, og selvom jeg ikke havde problemer med at</a:t>
            </a:r>
          </a:p>
          <a:p>
            <a:pPr>
              <a:buNone/>
            </a:pPr>
            <a:r>
              <a:rPr lang="da-DK" sz="1600" dirty="0"/>
              <a:t>tale med min mand om mine tanker, så havde jeg stadig svært ved at</a:t>
            </a:r>
          </a:p>
          <a:p>
            <a:pPr>
              <a:buNone/>
            </a:pPr>
            <a:r>
              <a:rPr lang="da-DK" sz="1600" dirty="0"/>
              <a:t>vise mig frem uden tøj på, og jeg havde mistet lysten til sex. Men en</a:t>
            </a:r>
          </a:p>
          <a:p>
            <a:pPr>
              <a:buNone/>
            </a:pPr>
            <a:r>
              <a:rPr lang="da-DK" sz="1600" dirty="0"/>
              <a:t>dag besluttede jeg mig for at tage mig sammen, nu skulle det være.</a:t>
            </a:r>
          </a:p>
          <a:p>
            <a:pPr>
              <a:buNone/>
            </a:pPr>
            <a:r>
              <a:rPr lang="da-DK" sz="1600" dirty="0"/>
              <a:t>Ikke noget med ned under dynen uden lys og alt det der. Så jeg tog et</a:t>
            </a:r>
          </a:p>
          <a:p>
            <a:pPr>
              <a:buNone/>
            </a:pPr>
            <a:r>
              <a:rPr lang="da-DK" sz="1600" dirty="0"/>
              <a:t>dejligt bad, smurte mig ind og fandt en af mine sexede natkjoler frem.</a:t>
            </a:r>
          </a:p>
          <a:p>
            <a:pPr>
              <a:buNone/>
            </a:pPr>
            <a:r>
              <a:rPr lang="da-DK" sz="1600" dirty="0"/>
              <a:t>Det gjorde lykke hos min mand. Han sagde, at han havde længtes</a:t>
            </a:r>
          </a:p>
          <a:p>
            <a:pPr>
              <a:buNone/>
            </a:pPr>
            <a:r>
              <a:rPr lang="da-DK" sz="1600" dirty="0"/>
              <a:t>sådan efter mig. Jeg skal stadig tage mig sammen, men jeg kan mærke,</a:t>
            </a:r>
          </a:p>
          <a:p>
            <a:pPr>
              <a:buNone/>
            </a:pPr>
            <a:r>
              <a:rPr lang="da-DK" sz="1600" dirty="0"/>
              <a:t>at det bliver lettere og lettere for hver gang. For mig har recepten</a:t>
            </a:r>
          </a:p>
          <a:p>
            <a:pPr>
              <a:buNone/>
            </a:pPr>
            <a:r>
              <a:rPr lang="da-DK" sz="1600" dirty="0"/>
              <a:t>været: Først og fremmest snak og dernæst viljen til at ville.”</a:t>
            </a:r>
          </a:p>
          <a:p>
            <a:pPr>
              <a:buNone/>
            </a:pPr>
            <a:endParaRPr lang="da-DK" sz="1600" dirty="0"/>
          </a:p>
          <a:p>
            <a:pPr>
              <a:buNone/>
            </a:pPr>
            <a:r>
              <a:rPr lang="da-DK" sz="1600" dirty="0"/>
              <a:t>Kvinde, 62 år, brystkræft</a:t>
            </a:r>
          </a:p>
          <a:p>
            <a:pPr>
              <a:buNone/>
            </a:pPr>
            <a:r>
              <a:rPr lang="da-DK" sz="1600" dirty="0"/>
              <a:t>Kræft og seksualitet, Kræftens </a:t>
            </a:r>
            <a:r>
              <a:rPr lang="da-DK" sz="1600" dirty="0" smtClean="0"/>
              <a:t>Bekæmpelse</a:t>
            </a:r>
            <a:endParaRPr lang="da-DK" sz="1600" dirty="0"/>
          </a:p>
          <a:p>
            <a:endParaRPr lang="da-DK" dirty="0"/>
          </a:p>
        </p:txBody>
      </p:sp>
    </p:spTree>
    <p:extLst>
      <p:ext uri="{BB962C8B-B14F-4D97-AF65-F5344CB8AC3E}">
        <p14:creationId xmlns:p14="http://schemas.microsoft.com/office/powerpoint/2010/main" val="9137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 til fysiologiske seksuelle problemer</a:t>
            </a:r>
            <a:endParaRPr lang="da-DK" dirty="0"/>
          </a:p>
        </p:txBody>
      </p:sp>
      <p:pic>
        <p:nvPicPr>
          <p:cNvPr id="4" name="Pladsholder til indhold 3"/>
          <p:cNvPicPr>
            <a:picLocks noGrp="1" noChangeAspect="1"/>
          </p:cNvPicPr>
          <p:nvPr>
            <p:ph idx="1"/>
          </p:nvPr>
        </p:nvPicPr>
        <p:blipFill>
          <a:blip r:embed="rId3"/>
          <a:stretch>
            <a:fillRect/>
          </a:stretch>
        </p:blipFill>
        <p:spPr>
          <a:xfrm>
            <a:off x="7326991" y="2154041"/>
            <a:ext cx="2432828" cy="2448265"/>
          </a:xfrm>
          <a:prstGeom prst="rect">
            <a:avLst/>
          </a:prstGeom>
        </p:spPr>
      </p:pic>
      <p:pic>
        <p:nvPicPr>
          <p:cNvPr id="5" name="Pladsholder til indhold 3"/>
          <p:cNvPicPr>
            <a:picLocks noChangeAspect="1"/>
          </p:cNvPicPr>
          <p:nvPr/>
        </p:nvPicPr>
        <p:blipFill>
          <a:blip r:embed="rId4"/>
          <a:stretch>
            <a:fillRect/>
          </a:stretch>
        </p:blipFill>
        <p:spPr>
          <a:xfrm>
            <a:off x="984988" y="2411556"/>
            <a:ext cx="2924175" cy="2190750"/>
          </a:xfrm>
          <a:prstGeom prst="rect">
            <a:avLst/>
          </a:prstGeom>
        </p:spPr>
      </p:pic>
      <p:pic>
        <p:nvPicPr>
          <p:cNvPr id="6" name="Billede 5"/>
          <p:cNvPicPr>
            <a:picLocks noChangeAspect="1"/>
          </p:cNvPicPr>
          <p:nvPr/>
        </p:nvPicPr>
        <p:blipFill>
          <a:blip r:embed="rId5"/>
          <a:stretch>
            <a:fillRect/>
          </a:stretch>
        </p:blipFill>
        <p:spPr>
          <a:xfrm>
            <a:off x="4789985" y="2487756"/>
            <a:ext cx="1656184" cy="2114550"/>
          </a:xfrm>
          <a:prstGeom prst="rect">
            <a:avLst/>
          </a:prstGeom>
        </p:spPr>
      </p:pic>
    </p:spTree>
    <p:extLst>
      <p:ext uri="{BB962C8B-B14F-4D97-AF65-F5344CB8AC3E}">
        <p14:creationId xmlns:p14="http://schemas.microsoft.com/office/powerpoint/2010/main" val="272531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Seksuelle problemer og kompetencer</a:t>
            </a:r>
            <a:br>
              <a:rPr lang="da-DK" dirty="0" smtClean="0"/>
            </a:br>
            <a:r>
              <a:rPr lang="da-DK" sz="1600" dirty="0" err="1" smtClean="0"/>
              <a:t>Plissit</a:t>
            </a:r>
            <a:r>
              <a:rPr lang="da-DK" sz="1600" dirty="0" smtClean="0"/>
              <a:t>-modellen </a:t>
            </a:r>
            <a:r>
              <a:rPr lang="da-DK" sz="1600" dirty="0" smtClean="0"/>
              <a:t>– relateret til seksuelle </a:t>
            </a:r>
            <a:r>
              <a:rPr lang="da-DK" sz="1600" dirty="0" smtClean="0"/>
              <a:t>problemstillinger </a:t>
            </a:r>
            <a:br>
              <a:rPr lang="da-DK" sz="1600" dirty="0" smtClean="0"/>
            </a:br>
            <a:r>
              <a:rPr lang="da-DK" sz="1600" dirty="0" smtClean="0"/>
              <a:t>Jack </a:t>
            </a:r>
            <a:r>
              <a:rPr lang="da-DK" sz="1600" dirty="0" err="1" smtClean="0"/>
              <a:t>Annon</a:t>
            </a:r>
            <a:r>
              <a:rPr lang="da-DK" sz="1600" dirty="0" smtClean="0"/>
              <a:t> 1976</a:t>
            </a:r>
            <a:endParaRPr lang="da-DK" sz="1600" dirty="0"/>
          </a:p>
        </p:txBody>
      </p:sp>
      <p:pic>
        <p:nvPicPr>
          <p:cNvPr id="4" name="Pladsholder til indhold 3"/>
          <p:cNvPicPr>
            <a:picLocks noGrp="1" noChangeAspect="1"/>
          </p:cNvPicPr>
          <p:nvPr>
            <p:ph idx="1"/>
          </p:nvPr>
        </p:nvPicPr>
        <p:blipFill>
          <a:blip r:embed="rId3"/>
          <a:stretch>
            <a:fillRect/>
          </a:stretch>
        </p:blipFill>
        <p:spPr>
          <a:xfrm>
            <a:off x="3335337" y="1888331"/>
            <a:ext cx="5514975" cy="4324350"/>
          </a:xfrm>
          <a:prstGeom prst="rect">
            <a:avLst/>
          </a:prstGeom>
        </p:spPr>
      </p:pic>
    </p:spTree>
    <p:extLst>
      <p:ext uri="{BB962C8B-B14F-4D97-AF65-F5344CB8AC3E}">
        <p14:creationId xmlns:p14="http://schemas.microsoft.com/office/powerpoint/2010/main" val="178873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Samtaleguide</a:t>
            </a:r>
            <a:endParaRPr lang="da-DK" dirty="0"/>
          </a:p>
        </p:txBody>
      </p:sp>
      <p:sp>
        <p:nvSpPr>
          <p:cNvPr id="3" name="Pladsholder til indhold 2"/>
          <p:cNvSpPr>
            <a:spLocks noGrp="1"/>
          </p:cNvSpPr>
          <p:nvPr>
            <p:ph idx="1"/>
          </p:nvPr>
        </p:nvSpPr>
        <p:spPr/>
        <p:txBody>
          <a:bodyPr/>
          <a:lstStyle/>
          <a:p>
            <a:r>
              <a:rPr lang="da-DK" dirty="0"/>
              <a:t>Small talk  - </a:t>
            </a:r>
          </a:p>
          <a:p>
            <a:r>
              <a:rPr lang="da-DK" dirty="0"/>
              <a:t>Etablere en god relation – bruge sanser – </a:t>
            </a:r>
            <a:r>
              <a:rPr lang="da-DK" dirty="0" smtClean="0"/>
              <a:t>lytte</a:t>
            </a:r>
            <a:r>
              <a:rPr lang="da-DK" dirty="0"/>
              <a:t> </a:t>
            </a:r>
            <a:r>
              <a:rPr lang="da-DK" dirty="0" smtClean="0"/>
              <a:t>og </a:t>
            </a:r>
            <a:r>
              <a:rPr lang="da-DK" dirty="0" smtClean="0"/>
              <a:t>se</a:t>
            </a:r>
          </a:p>
          <a:p>
            <a:r>
              <a:rPr lang="da-DK" dirty="0" smtClean="0"/>
              <a:t>Berøre emner indenfor</a:t>
            </a:r>
          </a:p>
          <a:p>
            <a:pPr lvl="1"/>
            <a:r>
              <a:rPr lang="da-DK" sz="1800" dirty="0" smtClean="0"/>
              <a:t>Fysiologiske</a:t>
            </a:r>
          </a:p>
          <a:p>
            <a:pPr lvl="1"/>
            <a:r>
              <a:rPr lang="da-DK" sz="1800" dirty="0" smtClean="0"/>
              <a:t>Psykologiske</a:t>
            </a:r>
          </a:p>
          <a:p>
            <a:pPr lvl="1"/>
            <a:r>
              <a:rPr lang="da-DK" sz="1800" dirty="0" smtClean="0"/>
              <a:t>Sociale/relationelle</a:t>
            </a:r>
          </a:p>
          <a:p>
            <a:r>
              <a:rPr lang="da-DK" dirty="0" smtClean="0"/>
              <a:t>Afdække </a:t>
            </a:r>
            <a:r>
              <a:rPr lang="da-DK" dirty="0"/>
              <a:t>både ressourcer </a:t>
            </a:r>
            <a:r>
              <a:rPr lang="da-DK" dirty="0" smtClean="0"/>
              <a:t>og </a:t>
            </a:r>
            <a:r>
              <a:rPr lang="da-DK" dirty="0" smtClean="0"/>
              <a:t>problemer/konflikter</a:t>
            </a:r>
          </a:p>
          <a:p>
            <a:r>
              <a:rPr lang="da-DK" dirty="0" smtClean="0"/>
              <a:t>Observere hvad der tales om og hvordan der tales</a:t>
            </a:r>
            <a:endParaRPr lang="da-DK" dirty="0"/>
          </a:p>
          <a:p>
            <a:r>
              <a:rPr lang="da-DK" dirty="0" smtClean="0"/>
              <a:t>Når der er etableret en god relation: samtale om </a:t>
            </a:r>
          </a:p>
          <a:p>
            <a:pPr marL="0" indent="0">
              <a:buNone/>
            </a:pPr>
            <a:r>
              <a:rPr lang="da-DK" dirty="0"/>
              <a:t>d</a:t>
            </a:r>
            <a:r>
              <a:rPr lang="da-DK" dirty="0" smtClean="0"/>
              <a:t>e vanskelige emner; eksempelvis seksualitet</a:t>
            </a:r>
          </a:p>
          <a:p>
            <a:r>
              <a:rPr lang="da-DK" dirty="0" smtClean="0"/>
              <a:t>Bevidst </a:t>
            </a:r>
            <a:r>
              <a:rPr lang="da-DK" dirty="0"/>
              <a:t>om </a:t>
            </a:r>
            <a:r>
              <a:rPr lang="da-DK" dirty="0" smtClean="0"/>
              <a:t>hvornår/om </a:t>
            </a:r>
            <a:r>
              <a:rPr lang="da-DK" dirty="0"/>
              <a:t>egne erfaringer er relevante at bringe ind i samtalen</a:t>
            </a:r>
          </a:p>
          <a:p>
            <a:endParaRPr lang="da-DK" dirty="0"/>
          </a:p>
          <a:p>
            <a:pPr marL="0" indent="0">
              <a:buNone/>
            </a:pPr>
            <a:endParaRPr lang="da-DK" dirty="0"/>
          </a:p>
          <a:p>
            <a:endParaRPr lang="da-DK" dirty="0" smtClean="0"/>
          </a:p>
          <a:p>
            <a:endParaRPr lang="da-DK" dirty="0"/>
          </a:p>
        </p:txBody>
      </p:sp>
      <p:pic>
        <p:nvPicPr>
          <p:cNvPr id="4" name="Pladsholder til indhold 3"/>
          <p:cNvPicPr>
            <a:picLocks noChangeAspect="1"/>
          </p:cNvPicPr>
          <p:nvPr/>
        </p:nvPicPr>
        <p:blipFill>
          <a:blip r:embed="rId3"/>
          <a:stretch>
            <a:fillRect/>
          </a:stretch>
        </p:blipFill>
        <p:spPr>
          <a:xfrm>
            <a:off x="6518590" y="2705877"/>
            <a:ext cx="5067300" cy="3308872"/>
          </a:xfrm>
          <a:prstGeom prst="rect">
            <a:avLst/>
          </a:prstGeom>
        </p:spPr>
      </p:pic>
    </p:spTree>
    <p:extLst>
      <p:ext uri="{BB962C8B-B14F-4D97-AF65-F5344CB8AC3E}">
        <p14:creationId xmlns:p14="http://schemas.microsoft.com/office/powerpoint/2010/main" val="335082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tale om seksualitet</a:t>
            </a:r>
            <a:endParaRPr lang="da-DK" dirty="0"/>
          </a:p>
        </p:txBody>
      </p:sp>
      <p:sp>
        <p:nvSpPr>
          <p:cNvPr id="3" name="Pladsholder til indhold 2"/>
          <p:cNvSpPr>
            <a:spLocks noGrp="1"/>
          </p:cNvSpPr>
          <p:nvPr>
            <p:ph idx="1"/>
          </p:nvPr>
        </p:nvSpPr>
        <p:spPr>
          <a:xfrm>
            <a:off x="761827" y="1610704"/>
            <a:ext cx="10655999" cy="4824000"/>
          </a:xfrm>
        </p:spPr>
        <p:txBody>
          <a:bodyPr/>
          <a:lstStyle/>
          <a:p>
            <a:r>
              <a:rPr lang="da-DK" dirty="0"/>
              <a:t>Jeg ved at man kan få seksuelle problemer, når man har fået behandling for kræft – har du det?</a:t>
            </a:r>
          </a:p>
          <a:p>
            <a:r>
              <a:rPr lang="da-DK" dirty="0"/>
              <a:t>Hvis ja: vil du fortælle om det</a:t>
            </a:r>
            <a:r>
              <a:rPr lang="da-DK" dirty="0" smtClean="0"/>
              <a:t>?</a:t>
            </a:r>
          </a:p>
          <a:p>
            <a:r>
              <a:rPr lang="da-DK" dirty="0" smtClean="0"/>
              <a:t>Stil åbne spørgsmål</a:t>
            </a:r>
          </a:p>
          <a:p>
            <a:r>
              <a:rPr lang="da-DK" dirty="0" smtClean="0"/>
              <a:t>Lad den anden fortælle </a:t>
            </a:r>
            <a:endParaRPr lang="da-DK" dirty="0"/>
          </a:p>
          <a:p>
            <a:r>
              <a:rPr lang="da-DK" dirty="0" smtClean="0"/>
              <a:t>Naturlig og afslappet måde kan tale om seksualitet</a:t>
            </a:r>
          </a:p>
          <a:p>
            <a:r>
              <a:rPr lang="da-DK" dirty="0" smtClean="0"/>
              <a:t>Åben, forstående og ikke ”fordømmende” i forhold til den anden</a:t>
            </a:r>
          </a:p>
          <a:p>
            <a:r>
              <a:rPr lang="da-DK" dirty="0" smtClean="0"/>
              <a:t>Respekt for den andens og egne </a:t>
            </a:r>
            <a:r>
              <a:rPr lang="da-DK" dirty="0" smtClean="0"/>
              <a:t>grænser</a:t>
            </a:r>
            <a:endParaRPr lang="da-DK" dirty="0" smtClean="0"/>
          </a:p>
          <a:p>
            <a:r>
              <a:rPr lang="da-DK" dirty="0"/>
              <a:t>S</a:t>
            </a:r>
            <a:r>
              <a:rPr lang="da-DK" dirty="0" smtClean="0"/>
              <a:t>prog</a:t>
            </a:r>
          </a:p>
          <a:p>
            <a:r>
              <a:rPr lang="da-DK" dirty="0" smtClean="0"/>
              <a:t>Viden om de seksuelle problemstillinger der kan opstå, og hvordan der kan hjælpes.</a:t>
            </a:r>
          </a:p>
          <a:p>
            <a:pPr marL="0" indent="0">
              <a:buNone/>
            </a:pPr>
            <a:r>
              <a:rPr lang="da-DK" dirty="0" smtClean="0"/>
              <a:t> </a:t>
            </a:r>
          </a:p>
          <a:p>
            <a:endParaRPr lang="da-DK" dirty="0"/>
          </a:p>
        </p:txBody>
      </p:sp>
    </p:spTree>
    <p:extLst>
      <p:ext uri="{BB962C8B-B14F-4D97-AF65-F5344CB8AC3E}">
        <p14:creationId xmlns:p14="http://schemas.microsoft.com/office/powerpoint/2010/main" val="372979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Sexologisk Center, Aalborg Universitetshospital </a:t>
            </a:r>
            <a:endParaRPr lang="da-DK" dirty="0"/>
          </a:p>
        </p:txBody>
      </p:sp>
      <p:pic>
        <p:nvPicPr>
          <p:cNvPr id="2" name="Pladsholder til indhold 1"/>
          <p:cNvPicPr>
            <a:picLocks noGrp="1" noChangeAspect="1"/>
          </p:cNvPicPr>
          <p:nvPr>
            <p:ph idx="1"/>
          </p:nvPr>
        </p:nvPicPr>
        <p:blipFill>
          <a:blip r:embed="rId4"/>
          <a:stretch>
            <a:fillRect/>
          </a:stretch>
        </p:blipFill>
        <p:spPr>
          <a:xfrm>
            <a:off x="1930400" y="1969294"/>
            <a:ext cx="8324850" cy="4162425"/>
          </a:xfrm>
          <a:prstGeom prst="rect">
            <a:avLst/>
          </a:prstGeom>
        </p:spPr>
      </p:pic>
    </p:spTree>
    <p:extLst>
      <p:ext uri="{BB962C8B-B14F-4D97-AF65-F5344CB8AC3E}">
        <p14:creationId xmlns:p14="http://schemas.microsoft.com/office/powerpoint/2010/main" val="241145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budskab</a:t>
            </a:r>
            <a:endParaRPr lang="da-DK" dirty="0"/>
          </a:p>
        </p:txBody>
      </p:sp>
      <p:sp>
        <p:nvSpPr>
          <p:cNvPr id="3" name="Pladsholder til indhold 2"/>
          <p:cNvSpPr>
            <a:spLocks noGrp="1"/>
          </p:cNvSpPr>
          <p:nvPr>
            <p:ph idx="1"/>
          </p:nvPr>
        </p:nvSpPr>
        <p:spPr/>
        <p:txBody>
          <a:bodyPr/>
          <a:lstStyle/>
          <a:p>
            <a:r>
              <a:rPr lang="da-DK" dirty="0" smtClean="0"/>
              <a:t>Studier viser, at mange der er behandlet for kræft har seksuelle problemer og får ikke altid hjælp til at løse disse problemer, hvilket kan skabe parforholdsproblemer og dårlig livskvalitet.</a:t>
            </a:r>
          </a:p>
          <a:p>
            <a:r>
              <a:rPr lang="da-DK" dirty="0" smtClean="0"/>
              <a:t>Derfor er det vigtigt at I og sundhedsprofessionelle tør v</a:t>
            </a:r>
            <a:r>
              <a:rPr lang="da-DK" dirty="0" smtClean="0"/>
              <a:t>ære </a:t>
            </a:r>
            <a:r>
              <a:rPr lang="da-DK" dirty="0" smtClean="0"/>
              <a:t>åben og </a:t>
            </a:r>
            <a:r>
              <a:rPr lang="da-DK" dirty="0" smtClean="0"/>
              <a:t>tage </a:t>
            </a:r>
            <a:r>
              <a:rPr lang="da-DK" dirty="0" smtClean="0"/>
              <a:t>initiativ </a:t>
            </a:r>
            <a:r>
              <a:rPr lang="da-DK" dirty="0" smtClean="0"/>
              <a:t>til </a:t>
            </a:r>
            <a:r>
              <a:rPr lang="da-DK" dirty="0" smtClean="0"/>
              <a:t>at tale om seksualitet og sexliv. </a:t>
            </a:r>
            <a:endParaRPr lang="da-DK" dirty="0"/>
          </a:p>
          <a:p>
            <a:r>
              <a:rPr lang="da-DK" dirty="0" smtClean="0"/>
              <a:t>Man kan ikke vide alt </a:t>
            </a:r>
            <a:r>
              <a:rPr lang="da-DK" dirty="0" smtClean="0"/>
              <a:t>om, </a:t>
            </a:r>
            <a:r>
              <a:rPr lang="da-DK" dirty="0" smtClean="0"/>
              <a:t>hvordan man kan </a:t>
            </a:r>
            <a:r>
              <a:rPr lang="da-DK" dirty="0" smtClean="0"/>
              <a:t>hjælpe med seksuelle problemstillinger og parforhold.</a:t>
            </a:r>
          </a:p>
          <a:p>
            <a:r>
              <a:rPr lang="da-DK" dirty="0"/>
              <a:t>V</a:t>
            </a:r>
            <a:r>
              <a:rPr lang="da-DK" dirty="0" smtClean="0"/>
              <a:t>igtigt at have kendskab til,  hvor man kan </a:t>
            </a:r>
            <a:r>
              <a:rPr lang="da-DK" dirty="0" smtClean="0"/>
              <a:t>henvise </a:t>
            </a:r>
            <a:r>
              <a:rPr lang="da-DK" dirty="0" smtClean="0"/>
              <a:t>til, hvis ens kompetencer ikke rækker.</a:t>
            </a:r>
            <a:endParaRPr lang="da-DK" dirty="0"/>
          </a:p>
        </p:txBody>
      </p:sp>
    </p:spTree>
    <p:extLst>
      <p:ext uri="{BB962C8B-B14F-4D97-AF65-F5344CB8AC3E}">
        <p14:creationId xmlns:p14="http://schemas.microsoft.com/office/powerpoint/2010/main" val="366161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Tak for jeres opmærksomhed</a:t>
            </a:r>
            <a:endParaRPr lang="da-DK" dirty="0"/>
          </a:p>
        </p:txBody>
      </p:sp>
      <p:sp>
        <p:nvSpPr>
          <p:cNvPr id="3" name="Pladsholder til indhold 2"/>
          <p:cNvSpPr>
            <a:spLocks noGrp="1"/>
          </p:cNvSpPr>
          <p:nvPr>
            <p:ph idx="1"/>
          </p:nvPr>
        </p:nvSpPr>
        <p:spPr/>
        <p:txBody>
          <a:bodyPr/>
          <a:lstStyle/>
          <a:p>
            <a:endParaRPr lang="da-DK" b="1" dirty="0" smtClean="0"/>
          </a:p>
          <a:p>
            <a:endParaRPr lang="da-DK" b="1" dirty="0"/>
          </a:p>
          <a:p>
            <a:r>
              <a:rPr lang="da-DK" b="1" dirty="0" smtClean="0"/>
              <a:t>Anette Højer Mikkelsen</a:t>
            </a:r>
          </a:p>
          <a:p>
            <a:r>
              <a:rPr lang="da-DK" dirty="0" smtClean="0"/>
              <a:t>Specialist i Sexologisk Rådgivning</a:t>
            </a:r>
          </a:p>
          <a:p>
            <a:r>
              <a:rPr lang="da-DK" dirty="0" smtClean="0"/>
              <a:t>Sygeplejerske </a:t>
            </a:r>
            <a:r>
              <a:rPr lang="da-DK" dirty="0" smtClean="0"/>
              <a:t>Cand.cur.</a:t>
            </a:r>
            <a:endParaRPr lang="da-DK" dirty="0" smtClean="0"/>
          </a:p>
          <a:p>
            <a:r>
              <a:rPr lang="da-DK" dirty="0" smtClean="0"/>
              <a:t>Aalborg Universitetshospital</a:t>
            </a:r>
          </a:p>
          <a:p>
            <a:r>
              <a:rPr lang="da-DK" dirty="0" smtClean="0"/>
              <a:t>Sexologisk Center</a:t>
            </a:r>
          </a:p>
          <a:p>
            <a:r>
              <a:rPr lang="da-DK" dirty="0"/>
              <a:t>a</a:t>
            </a:r>
            <a:r>
              <a:rPr lang="da-DK" dirty="0" smtClean="0"/>
              <a:t>nette.hoejer.mikkelsen@rn.dk</a:t>
            </a:r>
          </a:p>
          <a:p>
            <a:endParaRPr lang="da-DK" dirty="0"/>
          </a:p>
        </p:txBody>
      </p:sp>
      <p:pic>
        <p:nvPicPr>
          <p:cNvPr id="4" name="Picture 2" descr="C:\Users\Anette\Desktop\untitled.png"/>
          <p:cNvPicPr>
            <a:picLocks noChangeAspect="1" noChangeArrowheads="1"/>
          </p:cNvPicPr>
          <p:nvPr/>
        </p:nvPicPr>
        <p:blipFill>
          <a:blip r:embed="rId3" cstate="print"/>
          <a:srcRect/>
          <a:stretch>
            <a:fillRect/>
          </a:stretch>
        </p:blipFill>
        <p:spPr bwMode="auto">
          <a:xfrm>
            <a:off x="6089382" y="2058008"/>
            <a:ext cx="5527230" cy="3493705"/>
          </a:xfrm>
          <a:prstGeom prst="rect">
            <a:avLst/>
          </a:prstGeom>
          <a:noFill/>
          <a:ln w="9525">
            <a:noFill/>
            <a:miter lim="800000"/>
            <a:headEnd/>
            <a:tailEnd/>
          </a:ln>
          <a:effectLst/>
        </p:spPr>
      </p:pic>
    </p:spTree>
    <p:extLst>
      <p:ext uri="{BB962C8B-B14F-4D97-AF65-F5344CB8AC3E}">
        <p14:creationId xmlns:p14="http://schemas.microsoft.com/office/powerpoint/2010/main" val="336055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a:t>
            </a:r>
            <a:endParaRPr lang="da-DK" dirty="0"/>
          </a:p>
        </p:txBody>
      </p:sp>
      <p:sp>
        <p:nvSpPr>
          <p:cNvPr id="3" name="Pladsholder til indhold 2"/>
          <p:cNvSpPr>
            <a:spLocks noGrp="1"/>
          </p:cNvSpPr>
          <p:nvPr>
            <p:ph idx="1"/>
          </p:nvPr>
        </p:nvSpPr>
        <p:spPr/>
        <p:txBody>
          <a:bodyPr/>
          <a:lstStyle/>
          <a:p>
            <a:r>
              <a:rPr lang="da-DK" dirty="0" smtClean="0"/>
              <a:t>Hvad er seksualitet</a:t>
            </a:r>
          </a:p>
          <a:p>
            <a:r>
              <a:rPr lang="da-DK" dirty="0" smtClean="0"/>
              <a:t>Hvordan kan seksualitet og sexliv påvirkes i forbindelse med behandling af brystkræft</a:t>
            </a:r>
          </a:p>
          <a:p>
            <a:pPr lvl="1"/>
            <a:r>
              <a:rPr lang="da-DK" dirty="0" smtClean="0"/>
              <a:t>Bodyimage</a:t>
            </a:r>
          </a:p>
          <a:p>
            <a:pPr lvl="1"/>
            <a:r>
              <a:rPr lang="da-DK" dirty="0" smtClean="0"/>
              <a:t>Parforhold</a:t>
            </a:r>
          </a:p>
          <a:p>
            <a:r>
              <a:rPr lang="da-DK" dirty="0" smtClean="0"/>
              <a:t>Hvordan hjælpe med seksuelle </a:t>
            </a:r>
            <a:r>
              <a:rPr lang="da-DK" dirty="0" smtClean="0"/>
              <a:t>problemer og parforholdsproblematikker</a:t>
            </a:r>
            <a:endParaRPr lang="da-DK" dirty="0" smtClean="0"/>
          </a:p>
          <a:p>
            <a:r>
              <a:rPr lang="da-DK" dirty="0" smtClean="0"/>
              <a:t>Hvordan samtale om seksualitet og sexliv</a:t>
            </a:r>
          </a:p>
        </p:txBody>
      </p:sp>
    </p:spTree>
    <p:extLst>
      <p:ext uri="{BB962C8B-B14F-4D97-AF65-F5344CB8AC3E}">
        <p14:creationId xmlns:p14="http://schemas.microsoft.com/office/powerpoint/2010/main" val="12713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seksualitet?</a:t>
            </a:r>
            <a:endParaRPr lang="da-DK" dirty="0"/>
          </a:p>
        </p:txBody>
      </p:sp>
      <p:sp>
        <p:nvSpPr>
          <p:cNvPr id="3" name="Pladsholder til indhold 2"/>
          <p:cNvSpPr>
            <a:spLocks noGrp="1"/>
          </p:cNvSpPr>
          <p:nvPr>
            <p:ph idx="1"/>
          </p:nvPr>
        </p:nvSpPr>
        <p:spPr/>
        <p:txBody>
          <a:bodyPr/>
          <a:lstStyle/>
          <a:p>
            <a:pPr>
              <a:lnSpc>
                <a:spcPct val="90000"/>
              </a:lnSpc>
            </a:pPr>
            <a:r>
              <a:rPr lang="da-DK" dirty="0"/>
              <a:t>Alle mennesker har en seksualitet som følger os livet igennem. Del af identiteten og den måde vi opfatter os selv på.</a:t>
            </a:r>
          </a:p>
          <a:p>
            <a:pPr>
              <a:lnSpc>
                <a:spcPct val="90000"/>
              </a:lnSpc>
            </a:pPr>
            <a:endParaRPr lang="da-DK" dirty="0"/>
          </a:p>
          <a:p>
            <a:pPr>
              <a:lnSpc>
                <a:spcPct val="90000"/>
              </a:lnSpc>
            </a:pPr>
            <a:r>
              <a:rPr lang="da-DK" dirty="0"/>
              <a:t>Udvikles gennem livet. Samspil mellem krop, følelser, tanker og erfaringer. Sammenhæng med opvækst, netværk og kulturelle normer.</a:t>
            </a:r>
          </a:p>
          <a:p>
            <a:pPr>
              <a:lnSpc>
                <a:spcPct val="90000"/>
              </a:lnSpc>
            </a:pPr>
            <a:endParaRPr lang="da-DK" dirty="0"/>
          </a:p>
          <a:p>
            <a:pPr>
              <a:lnSpc>
                <a:spcPct val="90000"/>
              </a:lnSpc>
            </a:pPr>
            <a:r>
              <a:rPr lang="da-DK" dirty="0"/>
              <a:t>Individuel – betydning varierer fra person til person og foranderlig i forhold til livsfase. </a:t>
            </a:r>
          </a:p>
          <a:p>
            <a:pPr marL="0" indent="0">
              <a:lnSpc>
                <a:spcPct val="90000"/>
              </a:lnSpc>
              <a:buNone/>
            </a:pPr>
            <a:endParaRPr lang="da-DK" dirty="0"/>
          </a:p>
          <a:p>
            <a:pPr>
              <a:lnSpc>
                <a:spcPct val="90000"/>
              </a:lnSpc>
            </a:pPr>
            <a:r>
              <a:rPr lang="da-DK" dirty="0"/>
              <a:t>Seksualitet kan udfoldes på mange </a:t>
            </a:r>
            <a:r>
              <a:rPr lang="da-DK" dirty="0" smtClean="0"/>
              <a:t>måder og et godt intimt liv og sexliv har betydning for den enkeltes livskvalitet.</a:t>
            </a:r>
            <a:endParaRPr lang="da-DK" dirty="0" smtClean="0"/>
          </a:p>
          <a:p>
            <a:pPr>
              <a:lnSpc>
                <a:spcPct val="90000"/>
              </a:lnSpc>
            </a:pPr>
            <a:r>
              <a:rPr lang="da-DK" sz="1200" dirty="0"/>
              <a:t> </a:t>
            </a:r>
            <a:r>
              <a:rPr lang="da-DK" sz="1200" dirty="0" smtClean="0"/>
              <a:t>                                                                                                                                                                                   (Graugaard 2006)</a:t>
            </a:r>
            <a:endParaRPr lang="da-DK" sz="1200" dirty="0"/>
          </a:p>
          <a:p>
            <a:endParaRPr lang="da-DK" dirty="0"/>
          </a:p>
        </p:txBody>
      </p:sp>
    </p:spTree>
    <p:extLst>
      <p:ext uri="{BB962C8B-B14F-4D97-AF65-F5344CB8AC3E}">
        <p14:creationId xmlns:p14="http://schemas.microsoft.com/office/powerpoint/2010/main" val="45878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Seksualitet er en sammenfletning af</a:t>
            </a:r>
            <a:endParaRPr lang="da-DK" dirty="0"/>
          </a:p>
        </p:txBody>
      </p:sp>
      <p:pic>
        <p:nvPicPr>
          <p:cNvPr id="4" name="Pladsholder til indhold 3"/>
          <p:cNvPicPr>
            <a:picLocks noGrp="1" noChangeAspect="1"/>
          </p:cNvPicPr>
          <p:nvPr>
            <p:ph idx="1"/>
          </p:nvPr>
        </p:nvPicPr>
        <p:blipFill>
          <a:blip r:embed="rId3"/>
          <a:stretch>
            <a:fillRect/>
          </a:stretch>
        </p:blipFill>
        <p:spPr>
          <a:xfrm>
            <a:off x="2571078" y="1662991"/>
            <a:ext cx="5067300" cy="4752975"/>
          </a:xfrm>
          <a:prstGeom prst="rect">
            <a:avLst/>
          </a:prstGeom>
        </p:spPr>
      </p:pic>
    </p:spTree>
    <p:extLst>
      <p:ext uri="{BB962C8B-B14F-4D97-AF65-F5344CB8AC3E}">
        <p14:creationId xmlns:p14="http://schemas.microsoft.com/office/powerpoint/2010/main" val="23048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Seksualitet og Senfølger </a:t>
            </a:r>
            <a:endParaRPr lang="da-DK" dirty="0"/>
          </a:p>
        </p:txBody>
      </p:sp>
      <p:sp>
        <p:nvSpPr>
          <p:cNvPr id="3" name="Pladsholder til indhold 2"/>
          <p:cNvSpPr>
            <a:spLocks noGrp="1"/>
          </p:cNvSpPr>
          <p:nvPr>
            <p:ph idx="1"/>
          </p:nvPr>
        </p:nvSpPr>
        <p:spPr/>
        <p:txBody>
          <a:bodyPr/>
          <a:lstStyle/>
          <a:p>
            <a:r>
              <a:rPr lang="da-DK" dirty="0" err="1" smtClean="0"/>
              <a:t>Fatigue</a:t>
            </a:r>
            <a:endParaRPr lang="da-DK" dirty="0" smtClean="0"/>
          </a:p>
          <a:p>
            <a:r>
              <a:rPr lang="da-DK" dirty="0" smtClean="0"/>
              <a:t>Smerter </a:t>
            </a:r>
          </a:p>
          <a:p>
            <a:r>
              <a:rPr lang="da-DK" dirty="0" smtClean="0"/>
              <a:t>Angst, depression, vrede, modløshed</a:t>
            </a:r>
          </a:p>
          <a:p>
            <a:r>
              <a:rPr lang="da-DK" dirty="0" smtClean="0"/>
              <a:t>Dårlig samvittighed, skyld, skam</a:t>
            </a:r>
          </a:p>
          <a:p>
            <a:r>
              <a:rPr lang="da-DK" dirty="0" smtClean="0"/>
              <a:t>Søvnløshed</a:t>
            </a:r>
          </a:p>
          <a:p>
            <a:r>
              <a:rPr lang="da-DK" dirty="0" smtClean="0"/>
              <a:t>Nedsat bevægelse</a:t>
            </a:r>
          </a:p>
          <a:p>
            <a:r>
              <a:rPr lang="da-DK" dirty="0" smtClean="0"/>
              <a:t>Hævelse af arm</a:t>
            </a:r>
          </a:p>
          <a:p>
            <a:r>
              <a:rPr lang="da-DK" dirty="0" smtClean="0"/>
              <a:t>Ændret følelse på huden</a:t>
            </a:r>
          </a:p>
          <a:p>
            <a:r>
              <a:rPr lang="da-DK" dirty="0" smtClean="0"/>
              <a:t>							</a:t>
            </a:r>
            <a:r>
              <a:rPr lang="da-DK" sz="1400" dirty="0" err="1" smtClean="0"/>
              <a:t>Blouet</a:t>
            </a:r>
            <a:r>
              <a:rPr lang="da-DK" sz="1400" dirty="0" smtClean="0"/>
              <a:t> </a:t>
            </a:r>
            <a:r>
              <a:rPr lang="da-DK" sz="1400" dirty="0"/>
              <a:t>2018</a:t>
            </a:r>
          </a:p>
          <a:p>
            <a:endParaRPr lang="da-DK" dirty="0" smtClean="0"/>
          </a:p>
          <a:p>
            <a:pPr lvl="7"/>
            <a:endParaRPr lang="da-DK" dirty="0" smtClean="0"/>
          </a:p>
          <a:p>
            <a:endParaRPr lang="da-DK" dirty="0"/>
          </a:p>
        </p:txBody>
      </p:sp>
    </p:spTree>
    <p:extLst>
      <p:ext uri="{BB962C8B-B14F-4D97-AF65-F5344CB8AC3E}">
        <p14:creationId xmlns:p14="http://schemas.microsoft.com/office/powerpoint/2010/main" val="170037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Seksualitet, sexliv </a:t>
            </a:r>
            <a:r>
              <a:rPr lang="da-DK" dirty="0" smtClean="0"/>
              <a:t>og senfølger </a:t>
            </a:r>
            <a:endParaRPr lang="da-DK" dirty="0"/>
          </a:p>
        </p:txBody>
      </p:sp>
      <p:sp>
        <p:nvSpPr>
          <p:cNvPr id="3" name="Pladsholder til indhold 2"/>
          <p:cNvSpPr>
            <a:spLocks noGrp="1"/>
          </p:cNvSpPr>
          <p:nvPr>
            <p:ph idx="1"/>
          </p:nvPr>
        </p:nvSpPr>
        <p:spPr/>
        <p:txBody>
          <a:bodyPr/>
          <a:lstStyle/>
          <a:p>
            <a:r>
              <a:rPr lang="da-DK" dirty="0" smtClean="0"/>
              <a:t>Nedsat/manglende lyst til sex</a:t>
            </a:r>
          </a:p>
          <a:p>
            <a:r>
              <a:rPr lang="da-DK" dirty="0" smtClean="0"/>
              <a:t>Nedsat/manglende fugtighed i skeden, sarte slimhinder i skeden</a:t>
            </a:r>
          </a:p>
          <a:p>
            <a:r>
              <a:rPr lang="da-DK" dirty="0" smtClean="0"/>
              <a:t>Smerter ved samleje</a:t>
            </a:r>
          </a:p>
          <a:p>
            <a:r>
              <a:rPr lang="da-DK" dirty="0" smtClean="0"/>
              <a:t>Vanskeligt at opnå orgasme på grund af nedsat følsomhed</a:t>
            </a:r>
          </a:p>
          <a:p>
            <a:r>
              <a:rPr lang="da-DK" dirty="0" smtClean="0"/>
              <a:t>Nedsat følsomhed af brystvorte efter kirurgi</a:t>
            </a:r>
          </a:p>
          <a:p>
            <a:r>
              <a:rPr lang="da-DK" dirty="0" smtClean="0"/>
              <a:t>Ændret body image </a:t>
            </a:r>
          </a:p>
          <a:p>
            <a:pPr lvl="1"/>
            <a:r>
              <a:rPr lang="da-DK" dirty="0" smtClean="0"/>
              <a:t>kan påvirke selvværd </a:t>
            </a:r>
          </a:p>
          <a:p>
            <a:pPr lvl="1"/>
            <a:r>
              <a:rPr lang="da-DK" dirty="0" smtClean="0"/>
              <a:t>en følelse af at være mindre attraktiv og feminin</a:t>
            </a:r>
          </a:p>
          <a:p>
            <a:pPr lvl="1"/>
            <a:r>
              <a:rPr lang="da-DK" dirty="0" smtClean="0"/>
              <a:t>kunstig </a:t>
            </a:r>
            <a:r>
              <a:rPr lang="da-DK" dirty="0"/>
              <a:t>menopause (hedeture, rødme, vægtændringer), infertilitet</a:t>
            </a:r>
            <a:endParaRPr lang="da-DK" dirty="0" smtClean="0"/>
          </a:p>
          <a:p>
            <a:endParaRPr lang="da-DK" dirty="0" smtClean="0"/>
          </a:p>
          <a:p>
            <a:pPr marL="0" indent="0">
              <a:buNone/>
            </a:pPr>
            <a:endParaRPr lang="da-DK" dirty="0" smtClean="0"/>
          </a:p>
          <a:p>
            <a:endParaRPr lang="da-DK" dirty="0"/>
          </a:p>
          <a:p>
            <a:endParaRPr lang="da-DK" dirty="0" smtClean="0"/>
          </a:p>
          <a:p>
            <a:pPr marL="0" indent="0">
              <a:buNone/>
            </a:pPr>
            <a:r>
              <a:rPr lang="da-DK" dirty="0" smtClean="0"/>
              <a:t>							</a:t>
            </a:r>
            <a:r>
              <a:rPr lang="da-DK" sz="1400" dirty="0" smtClean="0"/>
              <a:t>Sundhedsstyrelsen 2017, </a:t>
            </a:r>
            <a:r>
              <a:rPr lang="da-DK" sz="1400" dirty="0" err="1" smtClean="0"/>
              <a:t>Blouet</a:t>
            </a:r>
            <a:r>
              <a:rPr lang="da-DK" sz="1400" dirty="0" smtClean="0"/>
              <a:t> 2018</a:t>
            </a:r>
            <a:endParaRPr lang="da-DK" sz="1400" dirty="0"/>
          </a:p>
        </p:txBody>
      </p:sp>
    </p:spTree>
    <p:extLst>
      <p:ext uri="{BB962C8B-B14F-4D97-AF65-F5344CB8AC3E}">
        <p14:creationId xmlns:p14="http://schemas.microsoft.com/office/powerpoint/2010/main" val="211934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Body image Bob </a:t>
            </a:r>
            <a:r>
              <a:rPr lang="da-DK" dirty="0" err="1" smtClean="0"/>
              <a:t>price</a:t>
            </a:r>
            <a:endParaRPr lang="da-DK" dirty="0"/>
          </a:p>
        </p:txBody>
      </p:sp>
      <p:sp>
        <p:nvSpPr>
          <p:cNvPr id="3" name="Pladsholder til indhold 2"/>
          <p:cNvSpPr>
            <a:spLocks noGrp="1"/>
          </p:cNvSpPr>
          <p:nvPr>
            <p:ph idx="1"/>
          </p:nvPr>
        </p:nvSpPr>
        <p:spPr/>
        <p:txBody>
          <a:bodyPr/>
          <a:lstStyle/>
          <a:p>
            <a:r>
              <a:rPr lang="da-DK" dirty="0" smtClean="0"/>
              <a:t>Body realitet</a:t>
            </a:r>
          </a:p>
          <a:p>
            <a:endParaRPr lang="da-DK" dirty="0"/>
          </a:p>
          <a:p>
            <a:r>
              <a:rPr lang="da-DK" dirty="0" smtClean="0"/>
              <a:t>Body ideal</a:t>
            </a:r>
          </a:p>
          <a:p>
            <a:endParaRPr lang="da-DK" dirty="0"/>
          </a:p>
          <a:p>
            <a:r>
              <a:rPr lang="da-DK" dirty="0" smtClean="0"/>
              <a:t>Body præsentation</a:t>
            </a:r>
            <a:endParaRPr lang="da-DK" dirty="0"/>
          </a:p>
        </p:txBody>
      </p:sp>
      <p:pic>
        <p:nvPicPr>
          <p:cNvPr id="4" name="Billede 3"/>
          <p:cNvPicPr>
            <a:picLocks noChangeAspect="1"/>
          </p:cNvPicPr>
          <p:nvPr/>
        </p:nvPicPr>
        <p:blipFill>
          <a:blip r:embed="rId3"/>
          <a:stretch>
            <a:fillRect/>
          </a:stretch>
        </p:blipFill>
        <p:spPr>
          <a:xfrm>
            <a:off x="5624804" y="1749003"/>
            <a:ext cx="3200400" cy="3248025"/>
          </a:xfrm>
          <a:prstGeom prst="rect">
            <a:avLst/>
          </a:prstGeom>
        </p:spPr>
      </p:pic>
    </p:spTree>
    <p:extLst>
      <p:ext uri="{BB962C8B-B14F-4D97-AF65-F5344CB8AC3E}">
        <p14:creationId xmlns:p14="http://schemas.microsoft.com/office/powerpoint/2010/main" val="249177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Bodyimage, Seksualitet og partner</a:t>
            </a:r>
            <a:endParaRPr lang="da-DK" dirty="0"/>
          </a:p>
        </p:txBody>
      </p:sp>
      <p:pic>
        <p:nvPicPr>
          <p:cNvPr id="4" name="Pladsholder til indhold 3"/>
          <p:cNvPicPr>
            <a:picLocks noGrp="1" noChangeAspect="1"/>
          </p:cNvPicPr>
          <p:nvPr>
            <p:ph idx="1"/>
          </p:nvPr>
        </p:nvPicPr>
        <p:blipFill>
          <a:blip r:embed="rId3"/>
          <a:stretch>
            <a:fillRect/>
          </a:stretch>
        </p:blipFill>
        <p:spPr>
          <a:xfrm>
            <a:off x="3181739" y="1395102"/>
            <a:ext cx="5145865" cy="4975006"/>
          </a:xfrm>
          <a:prstGeom prst="rect">
            <a:avLst/>
          </a:prstGeom>
        </p:spPr>
      </p:pic>
      <p:sp>
        <p:nvSpPr>
          <p:cNvPr id="3" name="Tekstfelt 2"/>
          <p:cNvSpPr txBox="1"/>
          <p:nvPr/>
        </p:nvSpPr>
        <p:spPr>
          <a:xfrm>
            <a:off x="6176865" y="1782147"/>
            <a:ext cx="1082351" cy="553998"/>
          </a:xfrm>
          <a:prstGeom prst="rect">
            <a:avLst/>
          </a:prstGeom>
          <a:solidFill>
            <a:schemeClr val="bg1"/>
          </a:solidFill>
        </p:spPr>
        <p:txBody>
          <a:bodyPr wrap="square" lIns="0" tIns="0" rIns="0" bIns="0" rtlCol="0">
            <a:spAutoFit/>
          </a:bodyPr>
          <a:lstStyle/>
          <a:p>
            <a:r>
              <a:rPr lang="da-DK" sz="1200" dirty="0" smtClean="0"/>
              <a:t>Kvinden føler sig mindre attraktiv </a:t>
            </a:r>
          </a:p>
        </p:txBody>
      </p:sp>
      <p:sp>
        <p:nvSpPr>
          <p:cNvPr id="6" name="Tekstfelt 5"/>
          <p:cNvSpPr txBox="1"/>
          <p:nvPr/>
        </p:nvSpPr>
        <p:spPr>
          <a:xfrm>
            <a:off x="6923314" y="3256384"/>
            <a:ext cx="1292322" cy="738664"/>
          </a:xfrm>
          <a:prstGeom prst="rect">
            <a:avLst/>
          </a:prstGeom>
          <a:solidFill>
            <a:schemeClr val="bg1"/>
          </a:solidFill>
        </p:spPr>
        <p:txBody>
          <a:bodyPr wrap="square" lIns="0" tIns="0" rIns="0" bIns="0" rtlCol="0">
            <a:spAutoFit/>
          </a:bodyPr>
          <a:lstStyle/>
          <a:p>
            <a:r>
              <a:rPr lang="da-DK" sz="1200" dirty="0" smtClean="0"/>
              <a:t>Kvinden ønsker ikke at vise sin krop overfor partner</a:t>
            </a:r>
          </a:p>
        </p:txBody>
      </p:sp>
      <p:sp>
        <p:nvSpPr>
          <p:cNvPr id="7" name="Tekstfelt 6"/>
          <p:cNvSpPr txBox="1"/>
          <p:nvPr/>
        </p:nvSpPr>
        <p:spPr>
          <a:xfrm flipH="1" flipV="1">
            <a:off x="6596743" y="4926562"/>
            <a:ext cx="1073020" cy="276999"/>
          </a:xfrm>
          <a:prstGeom prst="rect">
            <a:avLst/>
          </a:prstGeom>
          <a:solidFill>
            <a:schemeClr val="bg1"/>
          </a:solidFill>
        </p:spPr>
        <p:txBody>
          <a:bodyPr wrap="square" lIns="0" tIns="0" rIns="0" bIns="0" rtlCol="0">
            <a:spAutoFit/>
          </a:bodyPr>
          <a:lstStyle/>
          <a:p>
            <a:endParaRPr lang="da-DK" dirty="0" smtClean="0"/>
          </a:p>
        </p:txBody>
      </p:sp>
      <p:sp>
        <p:nvSpPr>
          <p:cNvPr id="9" name="Tekstfelt 8"/>
          <p:cNvSpPr txBox="1"/>
          <p:nvPr/>
        </p:nvSpPr>
        <p:spPr>
          <a:xfrm>
            <a:off x="6713375" y="5063951"/>
            <a:ext cx="1236307" cy="369332"/>
          </a:xfrm>
          <a:prstGeom prst="rect">
            <a:avLst/>
          </a:prstGeom>
          <a:solidFill>
            <a:schemeClr val="bg1"/>
          </a:solidFill>
        </p:spPr>
        <p:txBody>
          <a:bodyPr wrap="square" lIns="0" tIns="0" rIns="0" bIns="0" rtlCol="0">
            <a:spAutoFit/>
          </a:bodyPr>
          <a:lstStyle/>
          <a:p>
            <a:r>
              <a:rPr lang="da-DK" sz="1200" dirty="0" smtClean="0"/>
              <a:t>Kvinden isolerer sig</a:t>
            </a:r>
          </a:p>
        </p:txBody>
      </p:sp>
      <p:sp>
        <p:nvSpPr>
          <p:cNvPr id="10" name="Tekstfelt 9"/>
          <p:cNvSpPr txBox="1"/>
          <p:nvPr/>
        </p:nvSpPr>
        <p:spPr>
          <a:xfrm flipH="1">
            <a:off x="5290457" y="5523722"/>
            <a:ext cx="793100" cy="846386"/>
          </a:xfrm>
          <a:prstGeom prst="rect">
            <a:avLst/>
          </a:prstGeom>
          <a:solidFill>
            <a:schemeClr val="bg1"/>
          </a:solidFill>
        </p:spPr>
        <p:txBody>
          <a:bodyPr wrap="square" lIns="0" tIns="0" rIns="0" bIns="0" rtlCol="0">
            <a:spAutoFit/>
          </a:bodyPr>
          <a:lstStyle/>
          <a:p>
            <a:r>
              <a:rPr lang="da-DK" sz="1100" dirty="0" smtClean="0"/>
              <a:t>Partner registrerer</a:t>
            </a:r>
          </a:p>
          <a:p>
            <a:r>
              <a:rPr lang="da-DK" sz="1100" dirty="0" smtClean="0"/>
              <a:t>Føler ikke kvinden er interesseret</a:t>
            </a:r>
          </a:p>
        </p:txBody>
      </p:sp>
      <p:sp>
        <p:nvSpPr>
          <p:cNvPr id="11" name="Tekstfelt 10"/>
          <p:cNvSpPr txBox="1"/>
          <p:nvPr/>
        </p:nvSpPr>
        <p:spPr>
          <a:xfrm flipH="1">
            <a:off x="3069771" y="5199043"/>
            <a:ext cx="2155370" cy="184666"/>
          </a:xfrm>
          <a:prstGeom prst="rect">
            <a:avLst/>
          </a:prstGeom>
          <a:solidFill>
            <a:schemeClr val="bg1"/>
          </a:solidFill>
        </p:spPr>
        <p:txBody>
          <a:bodyPr wrap="square" lIns="0" tIns="0" rIns="0" bIns="0" rtlCol="0">
            <a:spAutoFit/>
          </a:bodyPr>
          <a:lstStyle/>
          <a:p>
            <a:r>
              <a:rPr lang="da-DK" sz="1200" dirty="0" smtClean="0"/>
              <a:t>Partneren isolerer sig</a:t>
            </a:r>
          </a:p>
        </p:txBody>
      </p:sp>
      <p:sp>
        <p:nvSpPr>
          <p:cNvPr id="12" name="Tekstfelt 11"/>
          <p:cNvSpPr txBox="1"/>
          <p:nvPr/>
        </p:nvSpPr>
        <p:spPr>
          <a:xfrm flipH="1">
            <a:off x="3069835" y="3256385"/>
            <a:ext cx="1296891" cy="553998"/>
          </a:xfrm>
          <a:prstGeom prst="rect">
            <a:avLst/>
          </a:prstGeom>
          <a:solidFill>
            <a:schemeClr val="bg1"/>
          </a:solidFill>
        </p:spPr>
        <p:txBody>
          <a:bodyPr wrap="square" lIns="0" tIns="0" rIns="0" bIns="0" rtlCol="0">
            <a:spAutoFit/>
          </a:bodyPr>
          <a:lstStyle/>
          <a:p>
            <a:r>
              <a:rPr lang="da-DK" sz="1200" dirty="0" smtClean="0"/>
              <a:t>Kvinden registrerer partneren har isoleret sig</a:t>
            </a:r>
          </a:p>
        </p:txBody>
      </p:sp>
      <p:sp>
        <p:nvSpPr>
          <p:cNvPr id="14" name="Tekstfelt 13"/>
          <p:cNvSpPr txBox="1"/>
          <p:nvPr/>
        </p:nvSpPr>
        <p:spPr>
          <a:xfrm>
            <a:off x="4366726" y="1782147"/>
            <a:ext cx="1119673" cy="738664"/>
          </a:xfrm>
          <a:prstGeom prst="rect">
            <a:avLst/>
          </a:prstGeom>
          <a:solidFill>
            <a:schemeClr val="bg1"/>
          </a:solidFill>
        </p:spPr>
        <p:txBody>
          <a:bodyPr wrap="square" lIns="0" tIns="0" rIns="0" bIns="0" rtlCol="0">
            <a:spAutoFit/>
          </a:bodyPr>
          <a:lstStyle/>
          <a:p>
            <a:r>
              <a:rPr lang="da-DK" sz="1200" dirty="0" smtClean="0"/>
              <a:t>Kvinden tror ikke partner synes hun er attraktiv</a:t>
            </a:r>
          </a:p>
        </p:txBody>
      </p:sp>
    </p:spTree>
    <p:extLst>
      <p:ext uri="{BB962C8B-B14F-4D97-AF65-F5344CB8AC3E}">
        <p14:creationId xmlns:p14="http://schemas.microsoft.com/office/powerpoint/2010/main" val="2467230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1094</TotalTime>
  <Words>2423</Words>
  <Application>Microsoft Office PowerPoint</Application>
  <PresentationFormat>Widescreen</PresentationFormat>
  <Paragraphs>233</Paragraphs>
  <Slides>21</Slides>
  <Notes>21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Blank</vt:lpstr>
      <vt:lpstr>Seksualitet og senfølger </vt:lpstr>
      <vt:lpstr>Sexologisk Center, Aalborg Universitetshospital </vt:lpstr>
      <vt:lpstr>Program</vt:lpstr>
      <vt:lpstr>Hvad er seksualitet?</vt:lpstr>
      <vt:lpstr>Seksualitet er en sammenfletning af</vt:lpstr>
      <vt:lpstr>Seksualitet og Senfølger </vt:lpstr>
      <vt:lpstr>Seksualitet, sexliv og senfølger </vt:lpstr>
      <vt:lpstr>Body image Bob price</vt:lpstr>
      <vt:lpstr>Bodyimage, Seksualitet og partner</vt:lpstr>
      <vt:lpstr>Lækker med et bryst</vt:lpstr>
      <vt:lpstr>Seksualitet, parforhold og mestring</vt:lpstr>
      <vt:lpstr>Hvordan styrke parforhold og kommunikation</vt:lpstr>
      <vt:lpstr>Hvordan styrke lyst og intimitet i parforholdet</vt:lpstr>
      <vt:lpstr>Hvordan styrke Sexliv og parforhold</vt:lpstr>
      <vt:lpstr>En kvinde fortæller</vt:lpstr>
      <vt:lpstr>Hjælpemidler til fysiologiske seksuelle problemer</vt:lpstr>
      <vt:lpstr>Seksuelle problemer og kompetencer Plissit-modellen – relateret til seksuelle problemstillinger  Jack Annon 1976</vt:lpstr>
      <vt:lpstr>Samtaleguide</vt:lpstr>
      <vt:lpstr>At tale om seksualitet</vt:lpstr>
      <vt:lpstr>budskab</vt:lpstr>
      <vt:lpstr>Tak for jeres opmærksomhed</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Sexologiske senfølger efter kræft</dc:title>
  <dc:creator>Anette Højer Mikkelsen  / Region Nordjylland</dc:creator>
  <cp:lastModifiedBy>Anette Højer Mikkelsen  / Region Nordjylland</cp:lastModifiedBy>
  <cp:revision>134</cp:revision>
  <cp:lastPrinted>2018-09-14T13:12:20Z</cp:lastPrinted>
  <dcterms:created xsi:type="dcterms:W3CDTF">2018-09-06T10:37:12Z</dcterms:created>
  <dcterms:modified xsi:type="dcterms:W3CDTF">2018-09-19T13:21:15Z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Anette</vt:lpwstr>
  </property>
  <property fmtid="{D5CDD505-2E9C-101B-9397-08002B2CF9AE}" pid="8" name="SD_UserprofileName">
    <vt:lpwstr>Anette</vt:lpwstr>
  </property>
  <property fmtid="{D5CDD505-2E9C-101B-9397-08002B2CF9AE}" pid="9" name="SD_OFF_ID">
    <vt:lpwstr>3</vt:lpwstr>
  </property>
  <property fmtid="{D5CDD505-2E9C-101B-9397-08002B2CF9AE}" pid="10" name="CurrentOfficeID">
    <vt:lpwstr>3</vt:lpwstr>
  </property>
  <property fmtid="{D5CDD505-2E9C-101B-9397-08002B2CF9AE}" pid="11" name="SD_OFF_DisplayName">
    <vt:lpwstr>Aalborg Universitetshospital</vt:lpwstr>
  </property>
  <property fmtid="{D5CDD505-2E9C-101B-9397-08002B2CF9AE}" pid="12" name="SD_OFF_Institute">
    <vt:lpwstr>Aalborg Universitetshospital</vt:lpwstr>
  </property>
  <property fmtid="{D5CDD505-2E9C-101B-9397-08002B2CF9AE}" pid="13" name="SD_OFF_Institute_en-GB">
    <vt:lpwstr>Aalborg University Hospital</vt:lpwstr>
  </property>
  <property fmtid="{D5CDD505-2E9C-101B-9397-08002B2CF9AE}" pid="14" name="SD_OFF_MandatoryDepartment">
    <vt:lpwstr>(ingen)</vt:lpwstr>
  </property>
  <property fmtid="{D5CDD505-2E9C-101B-9397-08002B2CF9AE}" pid="15" name="SD_OFF_MandatoryDepartment_en-GB">
    <vt:lpwstr>(none)</vt:lpwstr>
  </property>
  <property fmtid="{D5CDD505-2E9C-101B-9397-08002B2CF9AE}" pid="16" name="SD_OFF_ColorDefinition">
    <vt:lpwstr>Blue</vt:lpwstr>
  </property>
  <property fmtid="{D5CDD505-2E9C-101B-9397-08002B2CF9AE}" pid="17" name="SD_OFF_LogoFileName">
    <vt:lpwstr>AalborgUniversitetshospital</vt:lpwstr>
  </property>
  <property fmtid="{D5CDD505-2E9C-101B-9397-08002B2CF9AE}" pid="18" name="SD_DocumentLanguage">
    <vt:lpwstr>da-DK</vt:lpwstr>
  </property>
  <property fmtid="{D5CDD505-2E9C-101B-9397-08002B2CF9AE}" pid="19" name="LastCompletedArtworkDefinition">
    <vt:lpwstr>RegionN</vt:lpwstr>
  </property>
  <property fmtid="{D5CDD505-2E9C-101B-9397-08002B2CF9AE}" pid="20" name="LastColorSetFilter">
    <vt:lpwstr>BlueWhite*</vt:lpwstr>
  </property>
  <property fmtid="{D5CDD505-2E9C-101B-9397-08002B2CF9AE}" pid="21" name="ColorExtensionSet">
    <vt:lpwstr>BlueWhiteOne</vt:lpwstr>
  </property>
  <property fmtid="{D5CDD505-2E9C-101B-9397-08002B2CF9AE}" pid="22" name="ColorDefinition">
    <vt:lpwstr>Blue</vt:lpwstr>
  </property>
  <property fmtid="{D5CDD505-2E9C-101B-9397-08002B2CF9AE}" pid="23" name="USR_Name">
    <vt:lpwstr>Anette Højer Mikkelsen</vt:lpwstr>
  </property>
  <property fmtid="{D5CDD505-2E9C-101B-9397-08002B2CF9AE}" pid="24" name="USR_Title">
    <vt:lpwstr>Specialist i sexologisk rådgivning, Sygeplejerske</vt:lpwstr>
  </property>
  <property fmtid="{D5CDD505-2E9C-101B-9397-08002B2CF9AE}" pid="25" name="USR_DirectPhone">
    <vt:lpwstr>+4597660445</vt:lpwstr>
  </property>
  <property fmtid="{D5CDD505-2E9C-101B-9397-08002B2CF9AE}" pid="26" name="USR_Email">
    <vt:lpwstr>anette.hoejer.mikkelsen@rn.dk</vt:lpwstr>
  </property>
  <property fmtid="{D5CDD505-2E9C-101B-9397-08002B2CF9AE}" pid="27" name="USR_Department">
    <vt:lpwstr>Klinik Anæstesi, Børn, Kredsløb og Kvinder</vt:lpwstr>
  </property>
  <property fmtid="{D5CDD505-2E9C-101B-9397-08002B2CF9AE}" pid="28" name="USR_Speciality">
    <vt:lpwstr/>
  </property>
  <property fmtid="{D5CDD505-2E9C-101B-9397-08002B2CF9AE}" pid="29" name="USR_Unit">
    <vt:lpwstr>Sexologisk Center, center for Kønsidentitet</vt:lpwstr>
  </property>
  <property fmtid="{D5CDD505-2E9C-101B-9397-08002B2CF9AE}" pid="30" name="USR_AddressOne">
    <vt:lpwstr>Sexologisk Center, AalborgUH Nord, Stengade 10, 9000 Aalborg.</vt:lpwstr>
  </property>
  <property fmtid="{D5CDD505-2E9C-101B-9397-08002B2CF9AE}" pid="31" name="USR_AddressTwo">
    <vt:lpwstr/>
  </property>
  <property fmtid="{D5CDD505-2E9C-101B-9397-08002B2CF9AE}" pid="32" name="USR_AddressThree">
    <vt:lpwstr>9000 Aalborg</vt:lpwstr>
  </property>
  <property fmtid="{D5CDD505-2E9C-101B-9397-08002B2CF9AE}" pid="33" name="USR_BusinessPhone">
    <vt:lpwstr/>
  </property>
  <property fmtid="{D5CDD505-2E9C-101B-9397-08002B2CF9AE}" pid="34" name="USR_Web">
    <vt:lpwstr/>
  </property>
  <property fmtid="{D5CDD505-2E9C-101B-9397-08002B2CF9AE}" pid="35" name="USR_FreeText">
    <vt:lpwstr/>
  </property>
  <property fmtid="{D5CDD505-2E9C-101B-9397-08002B2CF9AE}" pid="36" name="OVE_ReturnAddress">
    <vt:lpwstr/>
  </property>
  <property fmtid="{D5CDD505-2E9C-101B-9397-08002B2CF9AE}" pid="37" name="USR_Signature1">
    <vt:lpwstr>Anette Højer Mikkelsen</vt:lpwstr>
  </property>
  <property fmtid="{D5CDD505-2E9C-101B-9397-08002B2CF9AE}" pid="38" name="USR_SignatureTitle1">
    <vt:lpwstr>Specialist i sexologisk rådgivning, Sygeplejerske</vt:lpwstr>
  </property>
  <property fmtid="{D5CDD505-2E9C-101B-9397-08002B2CF9AE}" pid="39" name="DocumentInfoFinished">
    <vt:lpwstr>True</vt:lpwstr>
  </property>
</Properties>
</file>